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9" r:id="rId1"/>
    <p:sldMasterId id="2147483675" r:id="rId2"/>
  </p:sldMasterIdLst>
  <p:notesMasterIdLst>
    <p:notesMasterId r:id="rId28"/>
  </p:notesMasterIdLst>
  <p:sldIdLst>
    <p:sldId id="365" r:id="rId3"/>
    <p:sldId id="407" r:id="rId4"/>
    <p:sldId id="373" r:id="rId5"/>
    <p:sldId id="375" r:id="rId6"/>
    <p:sldId id="374" r:id="rId7"/>
    <p:sldId id="408" r:id="rId8"/>
    <p:sldId id="376" r:id="rId9"/>
    <p:sldId id="409" r:id="rId10"/>
    <p:sldId id="380" r:id="rId11"/>
    <p:sldId id="400" r:id="rId12"/>
    <p:sldId id="401" r:id="rId13"/>
    <p:sldId id="402" r:id="rId14"/>
    <p:sldId id="403" r:id="rId15"/>
    <p:sldId id="404" r:id="rId16"/>
    <p:sldId id="410" r:id="rId17"/>
    <p:sldId id="386" r:id="rId18"/>
    <p:sldId id="387" r:id="rId19"/>
    <p:sldId id="388" r:id="rId20"/>
    <p:sldId id="405" r:id="rId21"/>
    <p:sldId id="406" r:id="rId22"/>
    <p:sldId id="390" r:id="rId23"/>
    <p:sldId id="389" r:id="rId24"/>
    <p:sldId id="395" r:id="rId25"/>
    <p:sldId id="397" r:id="rId26"/>
    <p:sldId id="361" r:id="rId2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1A86"/>
    <a:srgbClr val="FFFFFF"/>
    <a:srgbClr val="666666"/>
    <a:srgbClr val="F04E37"/>
    <a:srgbClr val="000000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50" autoAdjust="0"/>
    <p:restoredTop sz="94660"/>
  </p:normalViewPr>
  <p:slideViewPr>
    <p:cSldViewPr>
      <p:cViewPr>
        <p:scale>
          <a:sx n="98" d="100"/>
          <a:sy n="98" d="100"/>
        </p:scale>
        <p:origin x="-2240" y="-464"/>
      </p:cViewPr>
      <p:guideLst>
        <p:guide orient="horz" pos="2160"/>
        <p:guide orient="horz" pos="1181"/>
        <p:guide orient="horz" pos="634"/>
        <p:guide orient="horz" pos="230"/>
        <p:guide orient="horz" pos="3888"/>
        <p:guide orient="horz" pos="4205"/>
        <p:guide orient="horz" pos="2880"/>
        <p:guide pos="1956"/>
        <p:guide pos="230"/>
        <p:guide pos="558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45720" cy="4572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3ED82855-2EA6-4E64-86E8-DBA4C3544393}" type="datetimeFigureOut">
              <a:rPr lang="en-US"/>
              <a:pPr>
                <a:defRPr/>
              </a:pPr>
              <a:t>11/02/2016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1EF05B18-4DED-4981-9753-102D4B1BD8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852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human language reflects personality, thinking style, social connections, and emotional states.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frequency with which we use certain categories of words can provide clues to personality, thinking style, social connections, and emotional stress</a:t>
            </a:r>
          </a:p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506DA-849D-1147-9BA8-3F3ABDDCFBD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33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eg"/><Relationship Id="rId3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eg"/><Relationship Id="rId3" Type="http://schemas.openxmlformats.org/officeDocument/2006/relationships/image" Target="../media/image10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eg"/><Relationship Id="rId3" Type="http://schemas.openxmlformats.org/officeDocument/2006/relationships/image" Target="../media/image1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eg"/><Relationship Id="rId3" Type="http://schemas.openxmlformats.org/officeDocument/2006/relationships/image" Target="../media/image12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eg"/><Relationship Id="rId3" Type="http://schemas.openxmlformats.org/officeDocument/2006/relationships/image" Target="../media/image13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eg"/><Relationship Id="rId3" Type="http://schemas.openxmlformats.org/officeDocument/2006/relationships/image" Target="../media/image14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eg"/><Relationship Id="rId3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eg"/><Relationship Id="rId3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42489" y="300858"/>
            <a:ext cx="8436385" cy="9144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2 - Section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faded-logo-wall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8327" y="3663565"/>
            <a:ext cx="8440547" cy="338328"/>
          </a:xfrm>
        </p:spPr>
        <p:txBody>
          <a:bodyPr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20040" y="2975743"/>
            <a:ext cx="8466786" cy="6771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2 - last slide IBM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6038" y="2960688"/>
            <a:ext cx="1547812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5"/>
          <p:cNvSpPr txBox="1">
            <a:spLocks/>
          </p:cNvSpPr>
          <p:nvPr userDrawn="1"/>
        </p:nvSpPr>
        <p:spPr>
          <a:xfrm>
            <a:off x="365125" y="6577013"/>
            <a:ext cx="1130300" cy="109537"/>
          </a:xfrm>
          <a:prstGeom prst="rect">
            <a:avLst/>
          </a:prstGeom>
          <a:noFill/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r>
              <a:rPr lang="en-US" sz="800" dirty="0" smtClean="0">
                <a:solidFill>
                  <a:srgbClr val="FFFFFF">
                    <a:alpha val="80000"/>
                  </a:srgbClr>
                </a:solidFill>
              </a:rPr>
              <a:t>©2015 IBM Corporation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1 - Title slide logo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cover-wallpaper.jpg"/>
          <p:cNvPicPr>
            <a:picLocks noChangeAspect="1"/>
          </p:cNvPicPr>
          <p:nvPr userDrawn="1"/>
        </p:nvPicPr>
        <p:blipFill>
          <a:blip r:embed="rId2" cstate="print"/>
          <a:srcRect b="13901"/>
          <a:stretch>
            <a:fillRect/>
          </a:stretch>
        </p:blipFill>
        <p:spPr bwMode="auto">
          <a:xfrm>
            <a:off x="0" y="0"/>
            <a:ext cx="91440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 userDrawn="1"/>
        </p:nvSpPr>
        <p:spPr>
          <a:xfrm>
            <a:off x="0" y="1"/>
            <a:ext cx="9144000" cy="36576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" name="Picture 5" descr="teal-tri-color-logo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45463" y="6418263"/>
            <a:ext cx="630237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8327" y="3663565"/>
            <a:ext cx="8440547" cy="338328"/>
          </a:xfrm>
        </p:spPr>
        <p:txBody>
          <a:bodyPr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65760" y="5166360"/>
            <a:ext cx="8413115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20040" y="2975743"/>
            <a:ext cx="8466786" cy="6771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1 - Section p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faded-logo-wall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8327" y="3663565"/>
            <a:ext cx="8440547" cy="338328"/>
          </a:xfrm>
        </p:spPr>
        <p:txBody>
          <a:bodyPr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20040" y="2975743"/>
            <a:ext cx="8466786" cy="6771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1 - last slide IBM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6038" y="2960688"/>
            <a:ext cx="1547812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5"/>
          <p:cNvSpPr txBox="1">
            <a:spLocks/>
          </p:cNvSpPr>
          <p:nvPr userDrawn="1"/>
        </p:nvSpPr>
        <p:spPr>
          <a:xfrm>
            <a:off x="365125" y="6577013"/>
            <a:ext cx="1130300" cy="109537"/>
          </a:xfrm>
          <a:prstGeom prst="rect">
            <a:avLst/>
          </a:prstGeom>
          <a:noFill/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r>
              <a:rPr lang="en-US" sz="800" dirty="0" smtClean="0">
                <a:solidFill>
                  <a:srgbClr val="FFFFFF">
                    <a:alpha val="80000"/>
                  </a:srgbClr>
                </a:solidFill>
              </a:rPr>
              <a:t>©2015 IBM Corporation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1 - Title slide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cover-wallpaper.jpg"/>
          <p:cNvPicPr>
            <a:picLocks noChangeAspect="1"/>
          </p:cNvPicPr>
          <p:nvPr userDrawn="1"/>
        </p:nvPicPr>
        <p:blipFill>
          <a:blip r:embed="rId2" cstate="print"/>
          <a:srcRect b="13901"/>
          <a:stretch>
            <a:fillRect/>
          </a:stretch>
        </p:blipFill>
        <p:spPr bwMode="auto">
          <a:xfrm>
            <a:off x="0" y="0"/>
            <a:ext cx="91440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 userDrawn="1"/>
        </p:nvSpPr>
        <p:spPr>
          <a:xfrm>
            <a:off x="0" y="1"/>
            <a:ext cx="9144000" cy="36576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" name="Picture 5" descr="green-tri-color-logo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45463" y="6418263"/>
            <a:ext cx="630237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8327" y="3663565"/>
            <a:ext cx="8440547" cy="338328"/>
          </a:xfrm>
        </p:spPr>
        <p:txBody>
          <a:bodyPr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65760" y="5166360"/>
            <a:ext cx="8413115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20040" y="2975743"/>
            <a:ext cx="8466786" cy="6771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800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1 - Section p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faded-logo-wall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8327" y="3663565"/>
            <a:ext cx="8440547" cy="338328"/>
          </a:xfrm>
        </p:spPr>
        <p:txBody>
          <a:bodyPr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20040" y="2975743"/>
            <a:ext cx="8466786" cy="6771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1 - last slide IBM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6038" y="2960688"/>
            <a:ext cx="1547812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5"/>
          <p:cNvSpPr txBox="1">
            <a:spLocks/>
          </p:cNvSpPr>
          <p:nvPr userDrawn="1"/>
        </p:nvSpPr>
        <p:spPr>
          <a:xfrm>
            <a:off x="365125" y="6577013"/>
            <a:ext cx="1130300" cy="109537"/>
          </a:xfrm>
          <a:prstGeom prst="rect">
            <a:avLst/>
          </a:prstGeom>
          <a:noFill/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r>
              <a:rPr lang="en-US" sz="800" dirty="0" smtClean="0">
                <a:solidFill>
                  <a:srgbClr val="FFFFFF">
                    <a:alpha val="80000"/>
                  </a:srgbClr>
                </a:solidFill>
              </a:rPr>
              <a:t>©2015 IBM Corporation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ELLOW 3 - Title slide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cover-wallpaper.jpg"/>
          <p:cNvPicPr>
            <a:picLocks noChangeAspect="1"/>
          </p:cNvPicPr>
          <p:nvPr userDrawn="1"/>
        </p:nvPicPr>
        <p:blipFill>
          <a:blip r:embed="rId2" cstate="print"/>
          <a:srcRect b="13901"/>
          <a:stretch>
            <a:fillRect/>
          </a:stretch>
        </p:blipFill>
        <p:spPr bwMode="auto">
          <a:xfrm>
            <a:off x="0" y="0"/>
            <a:ext cx="91440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 userDrawn="1"/>
        </p:nvSpPr>
        <p:spPr>
          <a:xfrm>
            <a:off x="0" y="1"/>
            <a:ext cx="9144000" cy="36576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" name="Picture 5" descr="yellow-tri-color-logo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45463" y="6415088"/>
            <a:ext cx="631825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8327" y="3663565"/>
            <a:ext cx="8440547" cy="338328"/>
          </a:xfrm>
        </p:spPr>
        <p:txBody>
          <a:bodyPr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65760" y="5166360"/>
            <a:ext cx="8413115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20040" y="2975743"/>
            <a:ext cx="8466786" cy="6771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800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YELLOW 3 - 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faded-logo-wall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8327" y="3663565"/>
            <a:ext cx="8440547" cy="338328"/>
          </a:xfrm>
        </p:spPr>
        <p:txBody>
          <a:bodyPr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20040" y="2975743"/>
            <a:ext cx="8466786" cy="6771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643" y="1831144"/>
            <a:ext cx="8442931" cy="4357003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600">
                <a:solidFill>
                  <a:schemeClr val="tx2"/>
                </a:solidFill>
              </a:defRPr>
            </a:lvl1pPr>
            <a:lvl2pPr marL="457200" indent="-228600"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marL="685800" indent="-228600">
              <a:spcBef>
                <a:spcPts val="0"/>
              </a:spcBef>
              <a:buFont typeface="Wingdings" pitchFamily="2" charset="2"/>
              <a:buChar char="§"/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6" name="Title 10"/>
          <p:cNvSpPr>
            <a:spLocks noGrp="1"/>
          </p:cNvSpPr>
          <p:nvPr>
            <p:ph type="title"/>
          </p:nvPr>
        </p:nvSpPr>
        <p:spPr>
          <a:xfrm>
            <a:off x="342489" y="300858"/>
            <a:ext cx="8436385" cy="9144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ELLOW3 - last slide IBM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6038" y="2960688"/>
            <a:ext cx="1547812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5"/>
          <p:cNvSpPr txBox="1">
            <a:spLocks/>
          </p:cNvSpPr>
          <p:nvPr userDrawn="1"/>
        </p:nvSpPr>
        <p:spPr>
          <a:xfrm>
            <a:off x="365125" y="6577013"/>
            <a:ext cx="1130300" cy="109537"/>
          </a:xfrm>
          <a:prstGeom prst="rect">
            <a:avLst/>
          </a:prstGeom>
          <a:noFill/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r>
              <a:rPr lang="en-US" sz="800" dirty="0" smtClean="0">
                <a:solidFill>
                  <a:schemeClr val="bg1"/>
                </a:solidFill>
              </a:rPr>
              <a:t>©2015 IBM Corporation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1 - Title slide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cover-wallpaper.jpg"/>
          <p:cNvPicPr>
            <a:picLocks noChangeAspect="1"/>
          </p:cNvPicPr>
          <p:nvPr userDrawn="1"/>
        </p:nvPicPr>
        <p:blipFill>
          <a:blip r:embed="rId2" cstate="print"/>
          <a:srcRect b="13901"/>
          <a:stretch>
            <a:fillRect/>
          </a:stretch>
        </p:blipFill>
        <p:spPr bwMode="auto">
          <a:xfrm>
            <a:off x="0" y="0"/>
            <a:ext cx="91440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 userDrawn="1"/>
        </p:nvSpPr>
        <p:spPr>
          <a:xfrm>
            <a:off x="0" y="1"/>
            <a:ext cx="9144000" cy="36576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" name="Picture 5" descr="orange-tri-color-logo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45463" y="6418263"/>
            <a:ext cx="630237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8327" y="3663565"/>
            <a:ext cx="8440547" cy="338328"/>
          </a:xfrm>
        </p:spPr>
        <p:txBody>
          <a:bodyPr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65760" y="5166360"/>
            <a:ext cx="8404529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20040" y="2975743"/>
            <a:ext cx="8466786" cy="6771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800">
                <a:solidFill>
                  <a:schemeClr val="accent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1 - Section p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faded-logo-wall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8327" y="3663565"/>
            <a:ext cx="8440547" cy="338328"/>
          </a:xfrm>
        </p:spPr>
        <p:txBody>
          <a:bodyPr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20040" y="2975743"/>
            <a:ext cx="8466786" cy="6771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1 - last slide IBM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6038" y="2960688"/>
            <a:ext cx="1547812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5"/>
          <p:cNvSpPr txBox="1">
            <a:spLocks/>
          </p:cNvSpPr>
          <p:nvPr userDrawn="1"/>
        </p:nvSpPr>
        <p:spPr>
          <a:xfrm>
            <a:off x="365125" y="6577013"/>
            <a:ext cx="1130300" cy="109537"/>
          </a:xfrm>
          <a:prstGeom prst="rect">
            <a:avLst/>
          </a:prstGeom>
          <a:noFill/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rgbClr val="F2F2F2"/>
                </a:solidFill>
              </a:rPr>
              <a:t>©2015 IBM Corporation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1 - Title page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cover-wallpaper.jpg"/>
          <p:cNvPicPr>
            <a:picLocks noChangeAspect="1"/>
          </p:cNvPicPr>
          <p:nvPr userDrawn="1"/>
        </p:nvPicPr>
        <p:blipFill>
          <a:blip r:embed="rId2" cstate="print"/>
          <a:srcRect b="13901"/>
          <a:stretch>
            <a:fillRect/>
          </a:stretch>
        </p:blipFill>
        <p:spPr bwMode="auto">
          <a:xfrm>
            <a:off x="0" y="0"/>
            <a:ext cx="91440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 userDrawn="1"/>
        </p:nvSpPr>
        <p:spPr>
          <a:xfrm>
            <a:off x="0" y="1"/>
            <a:ext cx="9144000" cy="36576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" name="Picture 5" descr="red-tri-color-logo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45463" y="6418263"/>
            <a:ext cx="630237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8327" y="3663565"/>
            <a:ext cx="8440547" cy="338328"/>
          </a:xfrm>
        </p:spPr>
        <p:txBody>
          <a:bodyPr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65760" y="5166360"/>
            <a:ext cx="8413115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20040" y="2975743"/>
            <a:ext cx="8466785" cy="6771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800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1 - Section pa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faded-logo-wall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8327" y="3663565"/>
            <a:ext cx="8440547" cy="338328"/>
          </a:xfrm>
        </p:spPr>
        <p:txBody>
          <a:bodyPr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20040" y="2975743"/>
            <a:ext cx="8466786" cy="6771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1 - last slide IBM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6038" y="2960688"/>
            <a:ext cx="1547812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5"/>
          <p:cNvSpPr txBox="1">
            <a:spLocks/>
          </p:cNvSpPr>
          <p:nvPr userDrawn="1"/>
        </p:nvSpPr>
        <p:spPr>
          <a:xfrm>
            <a:off x="365125" y="6577013"/>
            <a:ext cx="1130300" cy="109537"/>
          </a:xfrm>
          <a:prstGeom prst="rect">
            <a:avLst/>
          </a:prstGeom>
          <a:noFill/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r>
              <a:rPr lang="en-US" sz="800" dirty="0" smtClean="0">
                <a:solidFill>
                  <a:srgbClr val="FFFFFF">
                    <a:alpha val="80000"/>
                  </a:srgbClr>
                </a:solidFill>
              </a:rPr>
              <a:t>©2015 IBM Corporation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 1 - Title page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cover-wallpaper.jpg"/>
          <p:cNvPicPr>
            <a:picLocks noChangeAspect="1"/>
          </p:cNvPicPr>
          <p:nvPr userDrawn="1"/>
        </p:nvPicPr>
        <p:blipFill>
          <a:blip r:embed="rId2" cstate="print"/>
          <a:srcRect b="13901"/>
          <a:stretch>
            <a:fillRect/>
          </a:stretch>
        </p:blipFill>
        <p:spPr bwMode="auto">
          <a:xfrm>
            <a:off x="0" y="0"/>
            <a:ext cx="91440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 userDrawn="1"/>
        </p:nvSpPr>
        <p:spPr>
          <a:xfrm>
            <a:off x="0" y="1"/>
            <a:ext cx="9144000" cy="36576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" name="Picture 5" descr="purple-tri-color-logo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45463" y="6419850"/>
            <a:ext cx="631825" cy="25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8327" y="3663565"/>
            <a:ext cx="8440547" cy="338328"/>
          </a:xfrm>
        </p:spPr>
        <p:txBody>
          <a:bodyPr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65760" y="5166360"/>
            <a:ext cx="8410734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20040" y="2975743"/>
            <a:ext cx="8466786" cy="6771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800">
                <a:solidFill>
                  <a:schemeClr val="accent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 1 - Section p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faded-logo-wall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8327" y="3663565"/>
            <a:ext cx="8440547" cy="338328"/>
          </a:xfrm>
        </p:spPr>
        <p:txBody>
          <a:bodyPr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20040" y="2975743"/>
            <a:ext cx="8466786" cy="6771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1 - last slide IBM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6038" y="2960688"/>
            <a:ext cx="1547812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5"/>
          <p:cNvSpPr txBox="1">
            <a:spLocks/>
          </p:cNvSpPr>
          <p:nvPr userDrawn="1"/>
        </p:nvSpPr>
        <p:spPr>
          <a:xfrm>
            <a:off x="365125" y="6577013"/>
            <a:ext cx="1130300" cy="109537"/>
          </a:xfrm>
          <a:prstGeom prst="rect">
            <a:avLst/>
          </a:prstGeom>
          <a:noFill/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r>
              <a:rPr lang="en-US" sz="800" dirty="0" smtClean="0">
                <a:solidFill>
                  <a:schemeClr val="bg1">
                    <a:alpha val="80000"/>
                  </a:schemeClr>
                </a:solidFill>
              </a:rPr>
              <a:t>©2015 IBM Corporation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8342" y="1831563"/>
            <a:ext cx="4232700" cy="4354303"/>
          </a:xfrm>
        </p:spPr>
        <p:txBody>
          <a:bodyPr rIns="91440">
            <a:normAutofit/>
          </a:bodyPr>
          <a:lstStyle>
            <a:lvl1pPr marL="228600" indent="-228600">
              <a:spcBef>
                <a:spcPts val="900"/>
              </a:spcBef>
              <a:buFont typeface="Wingdings" pitchFamily="2" charset="2"/>
              <a:buChar char="§"/>
              <a:defRPr sz="1600">
                <a:solidFill>
                  <a:schemeClr val="tx2"/>
                </a:solidFill>
              </a:defRPr>
            </a:lvl1pPr>
            <a:lvl2pPr marL="457200" indent="-228600"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marL="685800" indent="-228600">
              <a:spcBef>
                <a:spcPts val="0"/>
              </a:spcBef>
              <a:buFont typeface="Wingdings" pitchFamily="2" charset="2"/>
              <a:buChar char="§"/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4684" y="1827209"/>
            <a:ext cx="4206875" cy="4355000"/>
          </a:xfrm>
        </p:spPr>
        <p:txBody>
          <a:bodyPr>
            <a:normAutofit/>
          </a:bodyPr>
          <a:lstStyle>
            <a:lvl1pPr marL="228600" indent="-228600">
              <a:spcBef>
                <a:spcPts val="900"/>
              </a:spcBef>
              <a:buFont typeface="Wingdings" pitchFamily="2" charset="2"/>
              <a:buChar char="§"/>
              <a:defRPr sz="1600">
                <a:solidFill>
                  <a:schemeClr val="tx2"/>
                </a:solidFill>
              </a:defRPr>
            </a:lvl1pPr>
            <a:lvl2pPr marL="457200" indent="-228600"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marL="685800" indent="-228600">
              <a:spcBef>
                <a:spcPts val="0"/>
              </a:spcBef>
              <a:buFont typeface="Wingdings" pitchFamily="2" charset="2"/>
              <a:buChar char="§"/>
              <a:defRPr sz="1600">
                <a:solidFill>
                  <a:schemeClr val="tx2"/>
                </a:solidFill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itle 10"/>
          <p:cNvSpPr>
            <a:spLocks noGrp="1"/>
          </p:cNvSpPr>
          <p:nvPr>
            <p:ph type="title"/>
          </p:nvPr>
        </p:nvSpPr>
        <p:spPr>
          <a:xfrm>
            <a:off x="342489" y="300858"/>
            <a:ext cx="8436385" cy="9144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105150" y="1821485"/>
            <a:ext cx="5661454" cy="4343400"/>
          </a:xfrm>
        </p:spPr>
        <p:txBody>
          <a:bodyPr tIns="73152"/>
          <a:lstStyle>
            <a:lvl1pPr marL="0" indent="0">
              <a:lnSpc>
                <a:spcPct val="100000"/>
              </a:lnSpc>
              <a:spcBef>
                <a:spcPts val="900"/>
              </a:spcBef>
              <a:buNone/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47472" y="1828884"/>
            <a:ext cx="2743200" cy="435527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itle 10"/>
          <p:cNvSpPr>
            <a:spLocks noGrp="1"/>
          </p:cNvSpPr>
          <p:nvPr>
            <p:ph type="title"/>
          </p:nvPr>
        </p:nvSpPr>
        <p:spPr>
          <a:xfrm>
            <a:off x="342489" y="300858"/>
            <a:ext cx="8436385" cy="9144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TYLE - white IBV l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2"/>
          <p:cNvPicPr>
            <a:picLocks noChangeAspect="1"/>
          </p:cNvPicPr>
          <p:nvPr userDrawn="1"/>
        </p:nvPicPr>
        <p:blipFill>
          <a:blip r:embed="rId2" cstate="print">
            <a:grayscl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9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78875" y="6170613"/>
            <a:ext cx="204788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4"/>
          <p:cNvSpPr txBox="1">
            <a:spLocks/>
          </p:cNvSpPr>
          <p:nvPr userDrawn="1"/>
        </p:nvSpPr>
        <p:spPr>
          <a:xfrm>
            <a:off x="358775" y="6577013"/>
            <a:ext cx="333375" cy="165100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fld id="{75530A4C-99A5-4626-AE7F-7D752AE89BB3}" type="slidenum">
              <a:rPr lang="en-US" sz="800" smtClean="0">
                <a:solidFill>
                  <a:srgbClr val="F2F2F2"/>
                </a:solidFill>
              </a:rPr>
              <a:pPr eaLnBrk="1" hangingPunct="1">
                <a:defRPr/>
              </a:pPr>
              <a:t>‹#›</a:t>
            </a:fld>
            <a:endParaRPr lang="en-US" sz="800" smtClean="0">
              <a:solidFill>
                <a:srgbClr val="F2F2F2"/>
              </a:solidFill>
            </a:endParaRPr>
          </a:p>
        </p:txBody>
      </p:sp>
      <p:sp>
        <p:nvSpPr>
          <p:cNvPr id="7" name="Date Placeholder 5"/>
          <p:cNvSpPr txBox="1">
            <a:spLocks/>
          </p:cNvSpPr>
          <p:nvPr userDrawn="1"/>
        </p:nvSpPr>
        <p:spPr>
          <a:xfrm>
            <a:off x="744538" y="6577013"/>
            <a:ext cx="1130300" cy="109537"/>
          </a:xfrm>
          <a:prstGeom prst="rect">
            <a:avLst/>
          </a:prstGeom>
          <a:noFill/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r>
              <a:rPr lang="en-US" sz="800" dirty="0" smtClean="0">
                <a:solidFill>
                  <a:schemeClr val="bg1"/>
                </a:solidFill>
              </a:rPr>
              <a:t>©2015 IBM Corporation</a:t>
            </a:r>
          </a:p>
        </p:txBody>
      </p:sp>
      <p:sp>
        <p:nvSpPr>
          <p:cNvPr id="9" name="Date Placeholder 2"/>
          <p:cNvSpPr txBox="1">
            <a:spLocks/>
          </p:cNvSpPr>
          <p:nvPr userDrawn="1"/>
        </p:nvSpPr>
        <p:spPr>
          <a:xfrm>
            <a:off x="2090738" y="6577013"/>
            <a:ext cx="1004887" cy="138112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C9CC3CF4-A92B-4148-9785-EB4D496C09A1}" type="datetime3">
              <a:rPr lang="en-US" smtClean="0">
                <a:solidFill>
                  <a:schemeClr val="bg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11 February 2016</a:t>
            </a:fld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25176"/>
            <a:ext cx="6400800" cy="1752600"/>
          </a:xfrm>
        </p:spPr>
        <p:txBody>
          <a:bodyPr>
            <a:normAutofit/>
          </a:bodyPr>
          <a:lstStyle>
            <a:lvl1pPr marL="137160" indent="-137160" algn="l">
              <a:lnSpc>
                <a:spcPts val="3600"/>
              </a:lnSpc>
              <a:spcBef>
                <a:spcPts val="1800"/>
              </a:spcBef>
              <a:buNone/>
              <a:defRPr sz="320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25176"/>
            <a:ext cx="6400800" cy="1752600"/>
          </a:xfrm>
        </p:spPr>
        <p:txBody>
          <a:bodyPr>
            <a:normAutofit/>
          </a:bodyPr>
          <a:lstStyle>
            <a:lvl1pPr marL="137160" indent="-137160" algn="l">
              <a:lnSpc>
                <a:spcPts val="3600"/>
              </a:lnSpc>
              <a:spcBef>
                <a:spcPts val="1800"/>
              </a:spcBef>
              <a:buNone/>
              <a:defRPr sz="320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ded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4572000"/>
          </a:xfrm>
        </p:spPr>
        <p:txBody>
          <a:bodyPr tIns="914400" rtlCol="0" anchor="ctr">
            <a:normAutofit/>
          </a:bodyPr>
          <a:lstStyle>
            <a:lvl1pPr algn="ctr">
              <a:buNone/>
              <a:defRPr/>
            </a:lvl1pPr>
          </a:lstStyle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547" y="4895849"/>
            <a:ext cx="8438993" cy="548640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>
                <a:solidFill>
                  <a:srgbClr val="00B0D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58444" y="5300878"/>
            <a:ext cx="8217524" cy="914400"/>
          </a:xfrm>
        </p:spPr>
        <p:txBody>
          <a:bodyPr anchor="b"/>
          <a:lstStyle>
            <a:lvl1pPr marL="0" indent="0">
              <a:spcBef>
                <a:spcPts val="900"/>
              </a:spcBef>
              <a:buNone/>
              <a:defRPr sz="1600" kern="1200">
                <a:solidFill>
                  <a:srgbClr val="6D6E70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UE 2 - Title slide imag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photo 4x1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36576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1"/>
            <a:ext cx="9144000" cy="36576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" name="Picture 46" descr="blue-tri-color-logo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47050" y="6419850"/>
            <a:ext cx="630238" cy="25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8327" y="3663565"/>
            <a:ext cx="8440547" cy="338328"/>
          </a:xfrm>
        </p:spPr>
        <p:txBody>
          <a:bodyPr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65760" y="5166360"/>
            <a:ext cx="8413115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20040" y="2975743"/>
            <a:ext cx="8466786" cy="6771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5029200" y="4526280"/>
            <a:ext cx="3977640" cy="14542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17475" indent="-117475">
              <a:buFont typeface="Arial" pitchFamily="34" charset="0"/>
              <a:buNone/>
            </a:pPr>
            <a:r>
              <a:rPr lang="en-US" sz="105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Instructions on how to replace photo/image</a:t>
            </a:r>
            <a:r>
              <a:rPr lang="en-US" sz="1050" b="1" baseline="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on cover</a:t>
            </a:r>
            <a:endParaRPr lang="en-US" sz="1050" b="1" dirty="0" smtClean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117475" indent="-117475">
              <a:buFont typeface="Arial" pitchFamily="34" charset="0"/>
              <a:buChar char="•"/>
            </a:pPr>
            <a:r>
              <a:rPr lang="en-US" sz="105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Open</a:t>
            </a:r>
            <a:r>
              <a:rPr lang="en-US" sz="1050" baseline="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Slide Master view</a:t>
            </a:r>
            <a:endParaRPr lang="en-US" sz="1050" dirty="0" smtClean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117475" indent="-117475">
              <a:buFont typeface="Arial" pitchFamily="34" charset="0"/>
              <a:buChar char="•"/>
            </a:pPr>
            <a:r>
              <a:rPr lang="en-US" sz="105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Click on</a:t>
            </a:r>
            <a:r>
              <a:rPr lang="en-US" sz="1050" baseline="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white gradated overlay and send to back</a:t>
            </a:r>
          </a:p>
          <a:p>
            <a:pPr marL="117475" indent="-117475">
              <a:buFont typeface="Arial" pitchFamily="34" charset="0"/>
              <a:buChar char="•"/>
            </a:pPr>
            <a:r>
              <a:rPr lang="en-US" sz="1050" baseline="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Select grey logo pattern and delete</a:t>
            </a:r>
          </a:p>
          <a:p>
            <a:pPr marL="117475" indent="-117475">
              <a:buFont typeface="Arial" pitchFamily="34" charset="0"/>
              <a:buChar char="•"/>
            </a:pPr>
            <a:r>
              <a:rPr lang="en-US" sz="1050" baseline="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Insert photo or other graphic no larger than 10” wide by 4” tall</a:t>
            </a:r>
          </a:p>
          <a:p>
            <a:pPr marL="117475" indent="-117475">
              <a:buFont typeface="Arial" pitchFamily="34" charset="0"/>
              <a:buChar char="•"/>
            </a:pPr>
            <a:r>
              <a:rPr lang="en-US" sz="1050" baseline="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Move photo to top edge of slide</a:t>
            </a:r>
          </a:p>
          <a:p>
            <a:pPr marL="117475" indent="-117475">
              <a:buFont typeface="Arial" pitchFamily="34" charset="0"/>
              <a:buChar char="•"/>
            </a:pPr>
            <a:r>
              <a:rPr lang="en-US" sz="1050" baseline="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Send photo to back</a:t>
            </a:r>
          </a:p>
          <a:p>
            <a:pPr marL="117475" indent="-117475">
              <a:buFont typeface="Arial" pitchFamily="34" charset="0"/>
              <a:buChar char="•"/>
            </a:pPr>
            <a:r>
              <a:rPr lang="en-US" sz="1050" baseline="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Delete these instructions</a:t>
            </a:r>
          </a:p>
          <a:p>
            <a:endParaRPr lang="en-US" sz="1050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2 - Title slide logo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cover-wallpaper.jpg"/>
          <p:cNvPicPr>
            <a:picLocks noChangeAspect="1"/>
          </p:cNvPicPr>
          <p:nvPr userDrawn="1"/>
        </p:nvPicPr>
        <p:blipFill>
          <a:blip r:embed="rId2" cstate="print"/>
          <a:srcRect b="13901"/>
          <a:stretch>
            <a:fillRect/>
          </a:stretch>
        </p:blipFill>
        <p:spPr bwMode="auto">
          <a:xfrm>
            <a:off x="0" y="0"/>
            <a:ext cx="91440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 userDrawn="1"/>
        </p:nvSpPr>
        <p:spPr>
          <a:xfrm>
            <a:off x="0" y="1"/>
            <a:ext cx="9144000" cy="36576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" name="Picture 46" descr="blue-tri-color-logo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47050" y="6419850"/>
            <a:ext cx="630238" cy="25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8327" y="3663565"/>
            <a:ext cx="8440547" cy="338328"/>
          </a:xfrm>
        </p:spPr>
        <p:txBody>
          <a:bodyPr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65760" y="5166360"/>
            <a:ext cx="8413115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20040" y="2975743"/>
            <a:ext cx="8466786" cy="6771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29.xml"/><Relationship Id="rId23" Type="http://schemas.openxmlformats.org/officeDocument/2006/relationships/theme" Target="../theme/theme2.xml"/><Relationship Id="rId24" Type="http://schemas.openxmlformats.org/officeDocument/2006/relationships/image" Target="../media/image1.png"/><Relationship Id="rId10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26.xml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50838" y="1828800"/>
            <a:ext cx="8420100" cy="427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pic>
        <p:nvPicPr>
          <p:cNvPr id="1027" name="Picture 26"/>
          <p:cNvPicPr>
            <a:picLocks noChangeAspect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778875" y="6172200"/>
            <a:ext cx="204788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Date Placeholder 5"/>
          <p:cNvSpPr txBox="1">
            <a:spLocks/>
          </p:cNvSpPr>
          <p:nvPr userDrawn="1"/>
        </p:nvSpPr>
        <p:spPr>
          <a:xfrm>
            <a:off x="744538" y="6577013"/>
            <a:ext cx="1130300" cy="109537"/>
          </a:xfrm>
          <a:prstGeom prst="rect">
            <a:avLst/>
          </a:prstGeom>
          <a:noFill/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r>
              <a:rPr lang="en-US" sz="800" dirty="0" smtClean="0">
                <a:solidFill>
                  <a:schemeClr val="tx2"/>
                </a:solidFill>
              </a:rPr>
              <a:t>©2015 IBM Corporation</a:t>
            </a:r>
          </a:p>
        </p:txBody>
      </p:sp>
      <p:sp>
        <p:nvSpPr>
          <p:cNvPr id="31" name="Date Placeholder 2"/>
          <p:cNvSpPr txBox="1">
            <a:spLocks/>
          </p:cNvSpPr>
          <p:nvPr userDrawn="1"/>
        </p:nvSpPr>
        <p:spPr>
          <a:xfrm>
            <a:off x="2090738" y="6577013"/>
            <a:ext cx="1004887" cy="138112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C9968D1-C8E5-4FE3-AED4-7D4518C301B3}" type="datetime3">
              <a:rPr lang="en-US" smtClean="0">
                <a:solidFill>
                  <a:schemeClr val="tx2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11 February 2016</a:t>
            </a:fld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32" name="Slide Number Placeholder 4"/>
          <p:cNvSpPr txBox="1">
            <a:spLocks/>
          </p:cNvSpPr>
          <p:nvPr userDrawn="1"/>
        </p:nvSpPr>
        <p:spPr>
          <a:xfrm>
            <a:off x="358775" y="6577013"/>
            <a:ext cx="333375" cy="165100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fld id="{6F3FBB7E-5352-465D-A911-B38C18C499AC}" type="slidenum">
              <a:rPr lang="en-US" sz="800" smtClean="0">
                <a:solidFill>
                  <a:schemeClr val="tx2"/>
                </a:solidFill>
              </a:rPr>
              <a:pPr eaLnBrk="1" hangingPunct="1">
                <a:defRPr/>
              </a:pPr>
              <a:t>‹#›</a:t>
            </a:fld>
            <a:endParaRPr lang="en-US" sz="800" dirty="0" smtClean="0">
              <a:solidFill>
                <a:schemeClr val="tx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  <p:sldLayoutId id="2147484305" r:id="rId2"/>
    <p:sldLayoutId id="2147484306" r:id="rId3"/>
    <p:sldLayoutId id="2147484307" r:id="rId4"/>
    <p:sldLayoutId id="2147484310" r:id="rId5"/>
    <p:sldLayoutId id="2147484308" r:id="rId6"/>
    <p:sldLayoutId id="2147484309" r:id="rId7"/>
  </p:sldLayoutIdLst>
  <p:hf sldNum="0" hdr="0" ft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+mj-lt"/>
          <a:ea typeface="MS PGothic" pitchFamily="34" charset="-128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34" charset="0"/>
          <a:ea typeface="MS PGothic" pitchFamily="34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34" charset="0"/>
          <a:ea typeface="MS PGothic" pitchFamily="34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34" charset="0"/>
          <a:ea typeface="MS PGothic" pitchFamily="34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34" charset="0"/>
          <a:ea typeface="MS PGothic" pitchFamily="34" charset="-128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34" charset="0"/>
        </a:defRPr>
      </a:lvl9pPr>
    </p:titleStyle>
    <p:bodyStyle>
      <a:lvl1pPr marL="228600" indent="-228600" algn="l" rtl="0" eaLnBrk="0" fontAlgn="base" hangingPunct="0">
        <a:spcBef>
          <a:spcPts val="900"/>
        </a:spcBef>
        <a:spcAft>
          <a:spcPct val="0"/>
        </a:spcAft>
        <a:buFont typeface="Wingdings" pitchFamily="2" charset="2"/>
        <a:buChar char="§"/>
        <a:defRPr sz="1600" kern="1200">
          <a:solidFill>
            <a:schemeClr val="tx2"/>
          </a:solidFill>
          <a:latin typeface="+mn-lt"/>
          <a:ea typeface="MS PGothic" pitchFamily="34" charset="-128"/>
          <a:cs typeface="+mn-cs"/>
        </a:defRPr>
      </a:lvl1pPr>
      <a:lvl2pPr marL="457200" indent="-228600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buChar char="–"/>
        <a:defRPr sz="1600" kern="1200">
          <a:solidFill>
            <a:schemeClr val="tx2"/>
          </a:solidFill>
          <a:latin typeface="+mn-lt"/>
          <a:ea typeface="MS PGothic" pitchFamily="34" charset="-128"/>
          <a:cs typeface="+mn-cs"/>
        </a:defRPr>
      </a:lvl2pPr>
      <a:lvl3pPr marL="685800" indent="-228600" algn="l" rtl="0" eaLnBrk="0" fontAlgn="base" hangingPunct="0">
        <a:spcBef>
          <a:spcPct val="0"/>
        </a:spcBef>
        <a:spcAft>
          <a:spcPct val="0"/>
        </a:spcAft>
        <a:buFont typeface="Wingdings" pitchFamily="2" charset="2"/>
        <a:buChar char="§"/>
        <a:defRPr sz="1600" kern="1200">
          <a:solidFill>
            <a:schemeClr val="tx2"/>
          </a:solidFill>
          <a:latin typeface="+mn-lt"/>
          <a:ea typeface="MS PGothic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2"/>
          </a:solidFill>
          <a:latin typeface="+mn-lt"/>
          <a:ea typeface="MS PGothic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2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47472" y="1828800"/>
            <a:ext cx="8420100" cy="427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8" name="Date Placeholder 5"/>
          <p:cNvSpPr txBox="1">
            <a:spLocks/>
          </p:cNvSpPr>
          <p:nvPr userDrawn="1"/>
        </p:nvSpPr>
        <p:spPr>
          <a:xfrm>
            <a:off x="744538" y="6577013"/>
            <a:ext cx="1130300" cy="109537"/>
          </a:xfrm>
          <a:prstGeom prst="rect">
            <a:avLst/>
          </a:prstGeom>
          <a:noFill/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r>
              <a:rPr lang="en-US" sz="800" smtClean="0">
                <a:solidFill>
                  <a:schemeClr val="tx2"/>
                </a:solidFill>
              </a:rPr>
              <a:t>©2015 IBM Corporation</a:t>
            </a:r>
          </a:p>
        </p:txBody>
      </p:sp>
      <p:sp>
        <p:nvSpPr>
          <p:cNvPr id="48" name="Slide Number Placeholder 4"/>
          <p:cNvSpPr txBox="1">
            <a:spLocks/>
          </p:cNvSpPr>
          <p:nvPr userDrawn="1"/>
        </p:nvSpPr>
        <p:spPr>
          <a:xfrm>
            <a:off x="358775" y="6577013"/>
            <a:ext cx="333375" cy="165100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fld id="{0E98AB2E-B6D1-4FB4-A73B-507375FCACCD}" type="slidenum">
              <a:rPr lang="en-US" sz="800" smtClean="0">
                <a:solidFill>
                  <a:schemeClr val="tx2"/>
                </a:solidFill>
              </a:rPr>
              <a:pPr eaLnBrk="1" hangingPunct="1">
                <a:defRPr/>
              </a:pPr>
              <a:t>‹#›</a:t>
            </a:fld>
            <a:endParaRPr lang="en-US" sz="800" smtClean="0">
              <a:solidFill>
                <a:schemeClr val="tx2"/>
              </a:solidFill>
            </a:endParaRPr>
          </a:p>
        </p:txBody>
      </p:sp>
      <p:pic>
        <p:nvPicPr>
          <p:cNvPr id="2055" name="Picture 21"/>
          <p:cNvPicPr>
            <a:picLocks noChangeAspect="1"/>
          </p:cNvPicPr>
          <p:nvPr userDrawn="1"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8778875" y="6172200"/>
            <a:ext cx="204788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Date Placeholder 2"/>
          <p:cNvSpPr txBox="1">
            <a:spLocks/>
          </p:cNvSpPr>
          <p:nvPr userDrawn="1"/>
        </p:nvSpPr>
        <p:spPr>
          <a:xfrm>
            <a:off x="2090738" y="6577013"/>
            <a:ext cx="1004887" cy="138112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C9968D1-C8E5-4FE3-AED4-7D4518C301B3}" type="datetime3">
              <a:rPr lang="en-US" smtClean="0">
                <a:solidFill>
                  <a:schemeClr val="tx2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11 February 2016</a:t>
            </a:fld>
            <a:endParaRPr lang="en-US" dirty="0" smtClean="0">
              <a:solidFill>
                <a:schemeClr val="tx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32" r:id="rId1"/>
    <p:sldLayoutId id="2147484311" r:id="rId2"/>
    <p:sldLayoutId id="2147484312" r:id="rId3"/>
    <p:sldLayoutId id="2147484313" r:id="rId4"/>
    <p:sldLayoutId id="2147484314" r:id="rId5"/>
    <p:sldLayoutId id="2147484315" r:id="rId6"/>
    <p:sldLayoutId id="2147484316" r:id="rId7"/>
    <p:sldLayoutId id="2147484317" r:id="rId8"/>
    <p:sldLayoutId id="2147484318" r:id="rId9"/>
    <p:sldLayoutId id="2147484319" r:id="rId10"/>
    <p:sldLayoutId id="2147484320" r:id="rId11"/>
    <p:sldLayoutId id="2147484321" r:id="rId12"/>
    <p:sldLayoutId id="2147484322" r:id="rId13"/>
    <p:sldLayoutId id="2147484323" r:id="rId14"/>
    <p:sldLayoutId id="2147484324" r:id="rId15"/>
    <p:sldLayoutId id="2147484325" r:id="rId16"/>
    <p:sldLayoutId id="2147484326" r:id="rId17"/>
    <p:sldLayoutId id="2147484327" r:id="rId18"/>
    <p:sldLayoutId id="2147484328" r:id="rId19"/>
    <p:sldLayoutId id="2147484329" r:id="rId20"/>
    <p:sldLayoutId id="2147484330" r:id="rId21"/>
    <p:sldLayoutId id="2147484331" r:id="rId22"/>
  </p:sldLayoutIdLst>
  <p:hf sldNum="0" hdr="0" ft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+mj-lt"/>
          <a:ea typeface="MS PGothic" pitchFamily="34" charset="-128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34" charset="0"/>
          <a:ea typeface="MS PGothic" pitchFamily="34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34" charset="0"/>
          <a:ea typeface="MS PGothic" pitchFamily="34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34" charset="0"/>
          <a:ea typeface="MS PGothic" pitchFamily="34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34" charset="0"/>
          <a:ea typeface="MS PGothic" pitchFamily="34" charset="-128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34" charset="0"/>
        </a:defRPr>
      </a:lvl9pPr>
    </p:titleStyle>
    <p:bodyStyle>
      <a:lvl1pPr marL="228600" indent="-228600" algn="l" rtl="0" eaLnBrk="0" fontAlgn="base" hangingPunct="0">
        <a:spcBef>
          <a:spcPts val="900"/>
        </a:spcBef>
        <a:spcAft>
          <a:spcPct val="0"/>
        </a:spcAft>
        <a:buFont typeface="Wingdings" pitchFamily="2" charset="2"/>
        <a:buChar char="§"/>
        <a:defRPr sz="1600" kern="1200">
          <a:solidFill>
            <a:schemeClr val="tx2"/>
          </a:solidFill>
          <a:latin typeface="+mn-lt"/>
          <a:ea typeface="MS PGothic" pitchFamily="34" charset="-128"/>
          <a:cs typeface="+mn-cs"/>
        </a:defRPr>
      </a:lvl1pPr>
      <a:lvl2pPr marL="457200" indent="-228600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buChar char="–"/>
        <a:defRPr sz="1600" kern="1200">
          <a:solidFill>
            <a:schemeClr val="tx2"/>
          </a:solidFill>
          <a:latin typeface="+mn-lt"/>
          <a:ea typeface="MS PGothic" pitchFamily="34" charset="-128"/>
          <a:cs typeface="+mn-cs"/>
        </a:defRPr>
      </a:lvl2pPr>
      <a:lvl3pPr marL="685800" indent="-228600" algn="l" rtl="0" eaLnBrk="0" fontAlgn="base" hangingPunct="0">
        <a:spcBef>
          <a:spcPct val="0"/>
        </a:spcBef>
        <a:spcAft>
          <a:spcPct val="0"/>
        </a:spcAft>
        <a:buFont typeface="Wingdings" pitchFamily="2" charset="2"/>
        <a:buChar char="§"/>
        <a:defRPr sz="1600" kern="1200">
          <a:solidFill>
            <a:schemeClr val="tx2"/>
          </a:solidFill>
          <a:latin typeface="+mn-lt"/>
          <a:ea typeface="MS PGothic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2"/>
          </a:solidFill>
          <a:latin typeface="+mn-lt"/>
          <a:ea typeface="MS PGothic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2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lectioninsights.mybluemix.net/" TargetMode="External"/><Relationship Id="rId3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watson-movieapp-dialog.mybluemix.net%5Cwatson-movieapp-dialog%5Cdist" TargetMode="External"/><Relationship Id="rId3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vimeo.com/ibmwatson/review/130135196/ededb6b90f" TargetMode="External"/><Relationship Id="rId3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an-francisco-life.mybluemix.net/" TargetMode="External"/><Relationship Id="rId3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itn.mybluemix.net/" TargetMode="External"/><Relationship Id="rId3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Relationship Id="rId3" Type="http://schemas.openxmlformats.org/officeDocument/2006/relationships/image" Target="../media/image29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hh.mybluemix.net/" TargetMode="External"/><Relationship Id="rId3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oztayger.com/match/designer?cm_mc_uid=&amp;cm_mc_sid_50200000=1453085959" TargetMode="External"/><Relationship Id="rId3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bm.com/smarterplanet/us/en/ibmwatson/developercloud/gallery.html" TargetMode="External"/><Relationship Id="rId4" Type="http://schemas.openxmlformats.org/officeDocument/2006/relationships/hyperlink" Target="https://watson-pi-demo.mybluemix.net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ibm.com/smarterplanet/us/en/ibmwatson/developercloud/doc/personality-insights/science.shtml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jpeg"/><Relationship Id="rId5" Type="http://schemas.openxmlformats.org/officeDocument/2006/relationships/image" Target="../media/image37.png"/><Relationship Id="rId6" Type="http://schemas.openxmlformats.org/officeDocument/2006/relationships/image" Target="../media/image38.jpg"/><Relationship Id="rId7" Type="http://schemas.openxmlformats.org/officeDocument/2006/relationships/hyperlink" Target="https://watson-pi-demo.mybluemix.net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loudfoundry/cli%23downloads" TargetMode="External"/><Relationship Id="rId4" Type="http://schemas.openxmlformats.org/officeDocument/2006/relationships/hyperlink" Target="https://api.ng.bluemix.ne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rlgit.au.ibm.com/wanita/tweet-extractor-rte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ibmwatsontrend.com/" TargetMode="Externa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38138" y="3017520"/>
            <a:ext cx="8714422" cy="338138"/>
          </a:xfrm>
        </p:spPr>
        <p:txBody>
          <a:bodyPr/>
          <a:lstStyle/>
          <a:p>
            <a:pPr eaLnBrk="1" hangingPunct="1">
              <a:spcBef>
                <a:spcPts val="1325"/>
              </a:spcBef>
            </a:pPr>
            <a:r>
              <a:rPr lang="en-US" sz="2000" dirty="0" smtClean="0"/>
              <a:t>Research Bazaar, 2016</a:t>
            </a:r>
          </a:p>
        </p:txBody>
      </p:sp>
      <p:sp>
        <p:nvSpPr>
          <p:cNvPr id="2560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65125" y="5165725"/>
            <a:ext cx="4161155" cy="366713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sz="1600" dirty="0" smtClean="0"/>
              <a:t>Shaila Pervin</a:t>
            </a:r>
          </a:p>
          <a:p>
            <a:pPr eaLnBrk="1" hangingPunct="1">
              <a:spcBef>
                <a:spcPct val="0"/>
              </a:spcBef>
            </a:pPr>
            <a:r>
              <a:rPr lang="en-US" sz="1600" dirty="0" smtClean="0"/>
              <a:t>Postdoctoral Researcher </a:t>
            </a:r>
          </a:p>
          <a:p>
            <a:pPr eaLnBrk="1" hangingPunct="1">
              <a:spcBef>
                <a:spcPct val="0"/>
              </a:spcBef>
            </a:pPr>
            <a:r>
              <a:rPr lang="en-US" sz="1600" dirty="0" smtClean="0"/>
              <a:t>IBM Research Australia</a:t>
            </a:r>
          </a:p>
        </p:txBody>
      </p:sp>
      <p:sp>
        <p:nvSpPr>
          <p:cNvPr id="25604" name="Title 3"/>
          <p:cNvSpPr>
            <a:spLocks noGrp="1"/>
          </p:cNvSpPr>
          <p:nvPr>
            <p:ph type="title"/>
          </p:nvPr>
        </p:nvSpPr>
        <p:spPr bwMode="auto">
          <a:xfrm>
            <a:off x="320675" y="2240280"/>
            <a:ext cx="8466138" cy="677863"/>
          </a:xfrm>
          <a:noFill/>
          <a:ln>
            <a:miter lim="800000"/>
            <a:headEnd/>
            <a:tailEnd/>
          </a:ln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/>
              <a:t>What </a:t>
            </a:r>
            <a:r>
              <a:rPr lang="en-US" dirty="0"/>
              <a:t>will you do with Watson?</a:t>
            </a:r>
            <a:endParaRPr lang="en-US" dirty="0" smtClean="0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auto">
          <a:xfrm>
            <a:off x="4617720" y="5166360"/>
            <a:ext cx="416115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Font typeface="Wingdings" pitchFamily="2" charset="2"/>
              <a:buNone/>
              <a:defRPr sz="12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4572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58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fr-FR" sz="1600" dirty="0"/>
              <a:t>Wanita </a:t>
            </a:r>
            <a:r>
              <a:rPr lang="fr-FR" sz="1600" dirty="0" smtClean="0"/>
              <a:t>Sherchan</a:t>
            </a:r>
          </a:p>
          <a:p>
            <a:pPr algn="r" eaLnBrk="1" hangingPunct="1">
              <a:spcBef>
                <a:spcPct val="0"/>
              </a:spcBef>
            </a:pPr>
            <a:r>
              <a:rPr lang="en-US" sz="1600" dirty="0" smtClean="0"/>
              <a:t>Research Scientist</a:t>
            </a:r>
          </a:p>
          <a:p>
            <a:pPr algn="r" eaLnBrk="1" hangingPunct="1">
              <a:spcBef>
                <a:spcPct val="0"/>
              </a:spcBef>
            </a:pPr>
            <a:r>
              <a:rPr lang="en-US" sz="1600" dirty="0" smtClean="0"/>
              <a:t>IBM Research Australia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8643" y="1312277"/>
            <a:ext cx="8442931" cy="435700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00586D"/>
                </a:solidFill>
              </a:rPr>
              <a:t>What it does</a:t>
            </a:r>
          </a:p>
          <a:p>
            <a:r>
              <a:rPr lang="en-US" dirty="0" smtClean="0"/>
              <a:t>Performs </a:t>
            </a:r>
            <a:r>
              <a:rPr lang="en-US" dirty="0"/>
              <a:t>natural language processing on 75,000+ news sources as they are published and uses Alchemy's taxonomy breakdown to focus on all things election</a:t>
            </a:r>
            <a:r>
              <a:rPr lang="en-US" dirty="0" smtClean="0"/>
              <a:t>.</a:t>
            </a:r>
            <a:endParaRPr lang="en-US" dirty="0"/>
          </a:p>
          <a:p>
            <a:pPr marL="0" indent="0">
              <a:buNone/>
            </a:pPr>
            <a:r>
              <a:rPr lang="en-US" b="1" dirty="0" smtClean="0">
                <a:solidFill>
                  <a:srgbClr val="00586D"/>
                </a:solidFill>
              </a:rPr>
              <a:t>Link</a:t>
            </a:r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://electioninsights.mybluemix.net</a:t>
            </a:r>
            <a:r>
              <a:rPr lang="en-US" dirty="0" smtClean="0">
                <a:hlinkClick r:id="rId2"/>
              </a:rPr>
              <a:t>/</a:t>
            </a:r>
            <a:endParaRPr lang="fr-FR" dirty="0"/>
          </a:p>
          <a:p>
            <a:pPr marL="0" indent="0">
              <a:buNone/>
            </a:pPr>
            <a:r>
              <a:rPr lang="en-US" b="1" dirty="0" smtClean="0">
                <a:solidFill>
                  <a:srgbClr val="00586D"/>
                </a:solidFill>
              </a:rPr>
              <a:t>Watson service</a:t>
            </a:r>
            <a:endParaRPr lang="fr-FR" dirty="0"/>
          </a:p>
          <a:p>
            <a:r>
              <a:rPr lang="de-DE" dirty="0" err="1">
                <a:solidFill>
                  <a:schemeClr val="accent3">
                    <a:lumMod val="75000"/>
                  </a:schemeClr>
                </a:solidFill>
              </a:rPr>
              <a:t>AlchemyData</a:t>
            </a:r>
            <a:r>
              <a:rPr lang="de-DE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de-DE" dirty="0" smtClean="0">
                <a:solidFill>
                  <a:schemeClr val="accent3">
                    <a:lumMod val="75000"/>
                  </a:schemeClr>
                </a:solidFill>
              </a:rPr>
              <a:t>News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endParaRPr lang="fr-FR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Election </a:t>
            </a:r>
            <a:r>
              <a:rPr lang="en-US" dirty="0" smtClean="0"/>
              <a:t>Insights</a:t>
            </a:r>
            <a:endParaRPr lang="en-US" dirty="0"/>
          </a:p>
        </p:txBody>
      </p:sp>
      <p:pic>
        <p:nvPicPr>
          <p:cNvPr id="4" name="Picture 3" descr="Screen Shot 2016-02-02 at 20.17.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" y="3931920"/>
            <a:ext cx="6184900" cy="2019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27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8643" y="1312277"/>
            <a:ext cx="8442931" cy="435700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00586D"/>
                </a:solidFill>
              </a:rPr>
              <a:t>What it does</a:t>
            </a:r>
          </a:p>
          <a:p>
            <a:r>
              <a:rPr lang="en-US" dirty="0"/>
              <a:t>Allow users to converse with Watson in order to search for current or upcoming movies using the '</a:t>
            </a:r>
            <a:r>
              <a:rPr lang="en-US" dirty="0" err="1"/>
              <a:t>themoviedb.org</a:t>
            </a:r>
            <a:r>
              <a:rPr lang="en-US" dirty="0"/>
              <a:t>' database</a:t>
            </a:r>
            <a:r>
              <a:rPr lang="en-US" dirty="0" smtClean="0"/>
              <a:t>.</a:t>
            </a:r>
            <a:endParaRPr lang="en-US" dirty="0"/>
          </a:p>
          <a:p>
            <a:pPr marL="0" indent="0">
              <a:buNone/>
            </a:pPr>
            <a:r>
              <a:rPr lang="en-US" b="1" dirty="0" smtClean="0">
                <a:solidFill>
                  <a:srgbClr val="00586D"/>
                </a:solidFill>
              </a:rPr>
              <a:t>Link</a:t>
            </a:r>
          </a:p>
          <a:p>
            <a:r>
              <a:rPr lang="nl-NL" dirty="0">
                <a:hlinkClick r:id="rId2" action="ppaction://hlinkfile"/>
              </a:rPr>
              <a:t>watson-movieapp-dialog.mybluemix.net/</a:t>
            </a:r>
            <a:r>
              <a:rPr lang="nl-NL" dirty="0" err="1">
                <a:hlinkClick r:id="rId2" action="ppaction://hlinkfile"/>
              </a:rPr>
              <a:t>watson-movieapp-dialog</a:t>
            </a:r>
            <a:r>
              <a:rPr lang="nl-NL" dirty="0">
                <a:hlinkClick r:id="rId2" action="ppaction://hlinkfile"/>
              </a:rPr>
              <a:t>/dist</a:t>
            </a:r>
            <a:r>
              <a:rPr lang="nl-NL" dirty="0" smtClean="0">
                <a:hlinkClick r:id="rId2" action="ppaction://hlinkfile"/>
              </a:rPr>
              <a:t>/</a:t>
            </a:r>
            <a:endParaRPr lang="fr-FR" dirty="0"/>
          </a:p>
          <a:p>
            <a:pPr marL="0" indent="0">
              <a:buNone/>
            </a:pPr>
            <a:r>
              <a:rPr lang="en-US" b="1" dirty="0" smtClean="0">
                <a:solidFill>
                  <a:srgbClr val="00586D"/>
                </a:solidFill>
              </a:rPr>
              <a:t>Watson service</a:t>
            </a:r>
            <a:endParaRPr lang="fr-FR" dirty="0"/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Dialog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Natural Language Classifier</a:t>
            </a:r>
          </a:p>
          <a:p>
            <a:endParaRPr lang="fr-FR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In Theaters</a:t>
            </a:r>
          </a:p>
        </p:txBody>
      </p:sp>
      <p:pic>
        <p:nvPicPr>
          <p:cNvPr id="5" name="Picture 4" descr="Screen Shot 2016-02-02 at 20.24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" y="4152900"/>
            <a:ext cx="6184900" cy="2019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6097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8643" y="1312277"/>
            <a:ext cx="8442931" cy="435700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00586D"/>
                </a:solidFill>
              </a:rPr>
              <a:t>What it does</a:t>
            </a:r>
          </a:p>
          <a:p>
            <a:r>
              <a:rPr lang="en-US" dirty="0"/>
              <a:t>A Rover that autonomously navigates a maze by interpreting multi-lingual instructions and </a:t>
            </a:r>
            <a:r>
              <a:rPr lang="en-US" dirty="0" err="1"/>
              <a:t>recognising</a:t>
            </a:r>
            <a:r>
              <a:rPr lang="en-US" dirty="0"/>
              <a:t> visual </a:t>
            </a:r>
            <a:r>
              <a:rPr lang="en-US" dirty="0" smtClean="0"/>
              <a:t>cues</a:t>
            </a:r>
            <a:endParaRPr lang="en-US" dirty="0"/>
          </a:p>
          <a:p>
            <a:pPr marL="0" indent="0">
              <a:buNone/>
            </a:pPr>
            <a:r>
              <a:rPr lang="en-US" b="1" dirty="0" smtClean="0">
                <a:solidFill>
                  <a:srgbClr val="00586D"/>
                </a:solidFill>
              </a:rPr>
              <a:t>Link</a:t>
            </a:r>
          </a:p>
          <a:p>
            <a:r>
              <a:rPr lang="en-US" dirty="0">
                <a:hlinkClick r:id="rId2"/>
              </a:rPr>
              <a:t>https://vimeo.com/ibmwatson/review/130135196/</a:t>
            </a:r>
            <a:r>
              <a:rPr lang="en-US" dirty="0" smtClean="0">
                <a:hlinkClick r:id="rId2"/>
              </a:rPr>
              <a:t>ededb6b90f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>
                <a:solidFill>
                  <a:srgbClr val="00586D"/>
                </a:solidFill>
              </a:rPr>
              <a:t>Watson service</a:t>
            </a:r>
            <a:endParaRPr lang="fr-FR" dirty="0"/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Speech to Text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Visual Recognition</a:t>
            </a:r>
            <a:endParaRPr lang="fr-FR" dirty="0"/>
          </a:p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endParaRPr lang="fr-FR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Watson </a:t>
            </a:r>
            <a:r>
              <a:rPr lang="fi-FI" dirty="0" err="1" smtClean="0"/>
              <a:t>Rover</a:t>
            </a:r>
            <a:endParaRPr lang="en-US" dirty="0"/>
          </a:p>
        </p:txBody>
      </p:sp>
      <p:pic>
        <p:nvPicPr>
          <p:cNvPr id="4" name="Picture 3" descr="Screen Shot 2016-02-02 at 20.29.2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040" y="4264660"/>
            <a:ext cx="6045200" cy="1816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2063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8643" y="1312277"/>
            <a:ext cx="8442931" cy="435700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00586D"/>
                </a:solidFill>
              </a:rPr>
              <a:t>What it does</a:t>
            </a:r>
          </a:p>
          <a:p>
            <a:r>
              <a:rPr lang="en-US" dirty="0"/>
              <a:t>Find the best area to live in San Francisco based on lifestyle preferences.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00586D"/>
                </a:solidFill>
              </a:rPr>
              <a:t>Link</a:t>
            </a:r>
          </a:p>
          <a:p>
            <a:r>
              <a:rPr lang="pt-BR" dirty="0">
                <a:hlinkClick r:id="rId2"/>
              </a:rPr>
              <a:t>http://san-francisco-life.mybluemix.net</a:t>
            </a:r>
            <a:r>
              <a:rPr lang="pt-BR" dirty="0" smtClean="0">
                <a:hlinkClick r:id="rId2"/>
              </a:rPr>
              <a:t>/</a:t>
            </a:r>
            <a:endParaRPr lang="pt-BR" dirty="0" smtClean="0"/>
          </a:p>
          <a:p>
            <a:pPr marL="0" indent="0">
              <a:buNone/>
            </a:pPr>
            <a:r>
              <a:rPr lang="en-US" b="1" dirty="0" smtClean="0">
                <a:solidFill>
                  <a:srgbClr val="00586D"/>
                </a:solidFill>
              </a:rPr>
              <a:t>Watson service</a:t>
            </a:r>
            <a:endParaRPr lang="fr-FR" dirty="0"/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Tradeoff Analytics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endParaRPr lang="fr-FR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 Life</a:t>
            </a:r>
          </a:p>
        </p:txBody>
      </p:sp>
      <p:pic>
        <p:nvPicPr>
          <p:cNvPr id="5" name="Picture 4" descr="Screen Shot 2016-02-02 at 20.31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" y="3703320"/>
            <a:ext cx="61341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5168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8643" y="1312277"/>
            <a:ext cx="8442931" cy="435700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00586D"/>
                </a:solidFill>
              </a:rPr>
              <a:t>What it does</a:t>
            </a:r>
          </a:p>
          <a:p>
            <a:r>
              <a:rPr lang="en-US" dirty="0"/>
              <a:t>See who is trending in the news on an hourly basis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00586D"/>
                </a:solidFill>
              </a:rPr>
              <a:t>Link</a:t>
            </a:r>
          </a:p>
          <a:p>
            <a:r>
              <a:rPr lang="fr-FR" dirty="0">
                <a:hlinkClick r:id="rId2"/>
              </a:rPr>
              <a:t>http://pitn.mybluemix.net</a:t>
            </a:r>
            <a:r>
              <a:rPr lang="fr-FR" dirty="0" smtClean="0">
                <a:hlinkClick r:id="rId2"/>
              </a:rPr>
              <a:t>/</a:t>
            </a:r>
            <a:endParaRPr lang="fr-FR" dirty="0" smtClean="0"/>
          </a:p>
          <a:p>
            <a:pPr marL="0" indent="0">
              <a:buNone/>
            </a:pPr>
            <a:r>
              <a:rPr lang="en-US" b="1" dirty="0" smtClean="0">
                <a:solidFill>
                  <a:srgbClr val="00586D"/>
                </a:solidFill>
              </a:rPr>
              <a:t>Watson service</a:t>
            </a:r>
            <a:endParaRPr lang="fr-FR" dirty="0"/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Relationship Extraction</a:t>
            </a:r>
          </a:p>
          <a:p>
            <a:endParaRPr lang="fr-FR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People in the </a:t>
            </a:r>
            <a:r>
              <a:rPr lang="en-US" dirty="0" smtClean="0"/>
              <a:t>News</a:t>
            </a:r>
            <a:endParaRPr lang="en-US" dirty="0"/>
          </a:p>
        </p:txBody>
      </p:sp>
      <p:pic>
        <p:nvPicPr>
          <p:cNvPr id="4" name="Picture 3" descr="Screen Shot 2016-02-02 at 20.33.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00" y="3751580"/>
            <a:ext cx="6057900" cy="1917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4195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Introduction to Watson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Watson Services Available </a:t>
            </a:r>
            <a:r>
              <a:rPr lang="en-US" sz="2400" dirty="0">
                <a:solidFill>
                  <a:schemeClr val="tx1"/>
                </a:solidFill>
              </a:rPr>
              <a:t>i</a:t>
            </a:r>
            <a:r>
              <a:rPr lang="en-US" sz="2400" dirty="0" smtClean="0">
                <a:solidFill>
                  <a:schemeClr val="tx1"/>
                </a:solidFill>
              </a:rPr>
              <a:t>n Bluemix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Sample applications</a:t>
            </a:r>
          </a:p>
          <a:p>
            <a:r>
              <a:rPr lang="en-US" sz="2400" b="1" dirty="0" smtClean="0">
                <a:solidFill>
                  <a:schemeClr val="bg2">
                    <a:lumMod val="75000"/>
                  </a:schemeClr>
                </a:solidFill>
              </a:rPr>
              <a:t>Deep Dive on Personality Insights service</a:t>
            </a: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071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152" y="274638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What is </a:t>
            </a:r>
            <a:r>
              <a:rPr lang="en-US" dirty="0" smtClean="0">
                <a:solidFill>
                  <a:srgbClr val="FF6600"/>
                </a:solidFill>
              </a:rPr>
              <a:t>Personality Insights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74636" y="1234440"/>
            <a:ext cx="4969717" cy="458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3038" indent="-17303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Wingdings" pitchFamily="-104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  <a:cs typeface="MS PGothic" pitchFamily="34" charset="-128"/>
              </a:defRPr>
            </a:lvl1pPr>
            <a:lvl2pPr marL="509588" indent="-16351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itchFamily="-104" charset="0"/>
              <a:buChar char="–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855663" indent="-1730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104" charset="-128"/>
              </a:defRPr>
            </a:lvl3pPr>
            <a:lvl4pPr marL="1203325" indent="-1730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+mn-lt"/>
                <a:ea typeface="ＭＳ Ｐゴシック" pitchFamily="-104" charset="-128"/>
              </a:defRPr>
            </a:lvl4pPr>
            <a:lvl5pPr marL="1539875" indent="-1635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ＭＳ Ｐゴシック" pitchFamily="-104" charset="-128"/>
              </a:defRPr>
            </a:lvl5pPr>
            <a:lvl6pPr marL="19970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ＭＳ Ｐゴシック" charset="-128"/>
              </a:defRPr>
            </a:lvl6pPr>
            <a:lvl7pPr marL="24542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ＭＳ Ｐゴシック" charset="-128"/>
              </a:defRPr>
            </a:lvl7pPr>
            <a:lvl8pPr marL="29114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ＭＳ Ｐゴシック" charset="-128"/>
              </a:defRPr>
            </a:lvl8pPr>
            <a:lvl9pPr marL="33686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ＭＳ Ｐゴシック" charset="-128"/>
              </a:defRPr>
            </a:lvl9pPr>
          </a:lstStyle>
          <a:p>
            <a:pPr eaLnBrk="1" hangingPunct="1">
              <a:buClrTx/>
            </a:pPr>
            <a:r>
              <a:rPr lang="en-US" dirty="0" smtClean="0">
                <a:solidFill>
                  <a:srgbClr val="FF6600"/>
                </a:solidFill>
              </a:rPr>
              <a:t>Linguistic analytics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/>
              <a:t>from digital communications like </a:t>
            </a:r>
            <a:r>
              <a:rPr lang="en-US" dirty="0"/>
              <a:t>email, text messages, tweets, and forum </a:t>
            </a:r>
            <a:r>
              <a:rPr lang="en-US" dirty="0" smtClean="0"/>
              <a:t>posts</a:t>
            </a:r>
          </a:p>
          <a:p>
            <a:pPr eaLnBrk="1" hangingPunct="1">
              <a:buClrTx/>
            </a:pPr>
            <a:r>
              <a:rPr lang="en-US" dirty="0" smtClean="0">
                <a:solidFill>
                  <a:srgbClr val="E46C0A"/>
                </a:solidFill>
              </a:rPr>
              <a:t>Extracts </a:t>
            </a:r>
            <a:r>
              <a:rPr lang="en-US" dirty="0">
                <a:solidFill>
                  <a:srgbClr val="E46C0A"/>
                </a:solidFill>
              </a:rPr>
              <a:t>and analyzes </a:t>
            </a:r>
            <a:r>
              <a:rPr lang="en-US" dirty="0"/>
              <a:t>a spectrum of personality attributes </a:t>
            </a:r>
          </a:p>
          <a:p>
            <a:pPr lvl="1" eaLnBrk="1" hangingPunct="1">
              <a:buClrTx/>
            </a:pPr>
            <a:r>
              <a:rPr lang="en-US" dirty="0" smtClean="0"/>
              <a:t>actionable </a:t>
            </a:r>
            <a:r>
              <a:rPr lang="en-US" dirty="0"/>
              <a:t>insights about people and </a:t>
            </a:r>
            <a:r>
              <a:rPr lang="en-US" dirty="0" smtClean="0"/>
              <a:t>entities</a:t>
            </a:r>
            <a:endParaRPr lang="en-US" dirty="0"/>
          </a:p>
          <a:p>
            <a:pPr lvl="1" eaLnBrk="1" hangingPunct="1">
              <a:buClrTx/>
            </a:pPr>
            <a:r>
              <a:rPr lang="en-US" dirty="0" smtClean="0"/>
              <a:t>highly </a:t>
            </a:r>
            <a:r>
              <a:rPr lang="en-US" dirty="0"/>
              <a:t>personalized interactions</a:t>
            </a:r>
            <a:endParaRPr lang="en-US" dirty="0" smtClean="0"/>
          </a:p>
          <a:p>
            <a:pPr eaLnBrk="1" hangingPunct="1">
              <a:buClrTx/>
            </a:pPr>
            <a:r>
              <a:rPr lang="en-US" dirty="0" smtClean="0">
                <a:solidFill>
                  <a:srgbClr val="E46C0A"/>
                </a:solidFill>
              </a:rPr>
              <a:t>Inference</a:t>
            </a:r>
            <a:r>
              <a:rPr lang="en-US" dirty="0" smtClean="0"/>
              <a:t> of individuals</a:t>
            </a:r>
            <a:r>
              <a:rPr lang="en-US" dirty="0"/>
              <a:t>' intrinsic personality </a:t>
            </a:r>
            <a:r>
              <a:rPr lang="en-US" dirty="0" smtClean="0"/>
              <a:t>characteristics</a:t>
            </a:r>
            <a:endParaRPr lang="en-US" dirty="0" smtClean="0">
              <a:solidFill>
                <a:srgbClr val="FF6600"/>
              </a:solidFill>
            </a:endParaRPr>
          </a:p>
        </p:txBody>
      </p:sp>
      <p:pic>
        <p:nvPicPr>
          <p:cNvPr id="9" name="Picture 8" descr="connec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0" y="2971800"/>
            <a:ext cx="3275004" cy="31111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454" y="1188720"/>
            <a:ext cx="2779137" cy="220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05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643" y="1083677"/>
            <a:ext cx="8442931" cy="43570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b="1" dirty="0" smtClean="0">
                <a:solidFill>
                  <a:srgbClr val="00586D"/>
                </a:solidFill>
              </a:rPr>
              <a:t>Big Five</a:t>
            </a:r>
          </a:p>
          <a:p>
            <a:r>
              <a:rPr lang="en-US" sz="2200" dirty="0" smtClean="0"/>
              <a:t>How a person engages with the world </a:t>
            </a:r>
          </a:p>
          <a:p>
            <a:pPr lvl="1"/>
            <a:r>
              <a:rPr lang="en-US" sz="2400" dirty="0" smtClean="0">
                <a:solidFill>
                  <a:schemeClr val="bg2"/>
                </a:solidFill>
              </a:rPr>
              <a:t>O</a:t>
            </a:r>
            <a:r>
              <a:rPr lang="en-US" sz="2400" dirty="0" smtClean="0"/>
              <a:t>penness</a:t>
            </a:r>
          </a:p>
          <a:p>
            <a:pPr lvl="1"/>
            <a:r>
              <a:rPr lang="en-US" sz="2400" dirty="0" smtClean="0">
                <a:solidFill>
                  <a:srgbClr val="00B0DA"/>
                </a:solidFill>
              </a:rPr>
              <a:t>C</a:t>
            </a:r>
            <a:r>
              <a:rPr lang="en-US" sz="2400" dirty="0" smtClean="0"/>
              <a:t>onscientiousness</a:t>
            </a:r>
          </a:p>
          <a:p>
            <a:pPr lvl="1"/>
            <a:r>
              <a:rPr lang="en-US" sz="2400" dirty="0" smtClean="0">
                <a:solidFill>
                  <a:srgbClr val="00B0DA"/>
                </a:solidFill>
              </a:rPr>
              <a:t>E</a:t>
            </a:r>
            <a:r>
              <a:rPr lang="en-US" sz="2400" dirty="0" smtClean="0"/>
              <a:t>xtraversion</a:t>
            </a:r>
          </a:p>
          <a:p>
            <a:pPr lvl="1"/>
            <a:r>
              <a:rPr lang="en-US" sz="2400" dirty="0" smtClean="0">
                <a:solidFill>
                  <a:srgbClr val="00B0DA"/>
                </a:solidFill>
              </a:rPr>
              <a:t>A</a:t>
            </a:r>
            <a:r>
              <a:rPr lang="en-US" sz="2400" dirty="0" smtClean="0"/>
              <a:t>greeableness </a:t>
            </a:r>
          </a:p>
          <a:p>
            <a:pPr lvl="1"/>
            <a:r>
              <a:rPr lang="en-US" sz="2400" dirty="0" smtClean="0">
                <a:solidFill>
                  <a:srgbClr val="00B0DA"/>
                </a:solidFill>
              </a:rPr>
              <a:t>N</a:t>
            </a:r>
            <a:r>
              <a:rPr lang="en-US" sz="2400" dirty="0" smtClean="0"/>
              <a:t>euroticism 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rgbClr val="00586D"/>
                </a:solidFill>
              </a:rPr>
              <a:t>Needs</a:t>
            </a:r>
          </a:p>
          <a:p>
            <a:r>
              <a:rPr lang="en-US" sz="2200" dirty="0" smtClean="0"/>
              <a:t>Which aspects of a product are likely to resonate with the author of the text </a:t>
            </a:r>
            <a:r>
              <a:rPr lang="en-US" sz="2200" baseline="30000" dirty="0" smtClean="0"/>
              <a:t>1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rgbClr val="00586D"/>
                </a:solidFill>
              </a:rPr>
              <a:t>Values</a:t>
            </a:r>
          </a:p>
          <a:p>
            <a:r>
              <a:rPr lang="en-US" sz="2200" dirty="0" smtClean="0"/>
              <a:t>Motivating factors that influence the author's decision-making </a:t>
            </a:r>
            <a:r>
              <a:rPr lang="en-US" sz="2200" baseline="30000" dirty="0" smtClean="0"/>
              <a:t>2</a:t>
            </a:r>
          </a:p>
          <a:p>
            <a:pPr marL="457200" lvl="1" indent="0">
              <a:buNone/>
            </a:pPr>
            <a:endParaRPr lang="en-US" sz="2200" dirty="0" smtClean="0"/>
          </a:p>
          <a:p>
            <a:endParaRPr lang="en-US" sz="22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9721" y="5679140"/>
            <a:ext cx="8229600" cy="447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baseline="30000" dirty="0" smtClean="0"/>
              <a:t>1</a:t>
            </a:r>
            <a:r>
              <a:rPr lang="en-US" sz="1100" dirty="0" smtClean="0"/>
              <a:t> 12 categories of needs based on </a:t>
            </a:r>
            <a:r>
              <a:rPr lang="en-US" sz="1100" dirty="0" err="1" smtClean="0"/>
              <a:t>Kotler's</a:t>
            </a:r>
            <a:r>
              <a:rPr lang="en-US" sz="1100" dirty="0" smtClean="0"/>
              <a:t> and Ford's work in marketing</a:t>
            </a:r>
            <a:endParaRPr lang="en-US" sz="1100" baseline="30000" dirty="0" smtClean="0"/>
          </a:p>
          <a:p>
            <a:pPr marL="0" indent="0">
              <a:buNone/>
            </a:pPr>
            <a:r>
              <a:rPr lang="en-US" sz="1100" baseline="30000" dirty="0" smtClean="0"/>
              <a:t>2</a:t>
            </a:r>
            <a:r>
              <a:rPr lang="en-US" sz="1100" dirty="0" smtClean="0"/>
              <a:t> 5 dimensions of human values based on Schwartz's work in psychology</a:t>
            </a:r>
          </a:p>
          <a:p>
            <a:pPr marL="457200" lvl="1" indent="0">
              <a:buFont typeface="Arial"/>
              <a:buNone/>
            </a:pPr>
            <a:endParaRPr lang="en-US" sz="1100" dirty="0" smtClean="0"/>
          </a:p>
          <a:p>
            <a:endParaRPr lang="en-US" sz="11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10152" y="274638"/>
            <a:ext cx="8229600" cy="1143000"/>
          </a:xfrm>
          <a:prstGeom prst="rect">
            <a:avLst/>
          </a:prstGeom>
        </p:spPr>
        <p:txBody>
          <a:bodyPr lIns="0" tIns="0" rIns="0" bIns="0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+mj-lt"/>
                <a:ea typeface="MS PGothic" pitchFamily="34" charset="-128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dirty="0"/>
              <a:t>The science behind </a:t>
            </a:r>
            <a:r>
              <a:rPr lang="en-US" dirty="0">
                <a:solidFill>
                  <a:srgbClr val="FF6600"/>
                </a:solidFill>
              </a:rPr>
              <a:t>Personality Insights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36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16575" y="1325880"/>
            <a:ext cx="3860800" cy="4525963"/>
          </a:xfrm>
        </p:spPr>
        <p:txBody>
          <a:bodyPr>
            <a:normAutofit/>
          </a:bodyPr>
          <a:lstStyle/>
          <a:p>
            <a:r>
              <a:rPr lang="en-US" sz="2200" dirty="0" smtClean="0"/>
              <a:t>Human language </a:t>
            </a:r>
          </a:p>
          <a:p>
            <a:pPr lvl="1"/>
            <a:r>
              <a:rPr lang="en-US" sz="2200" dirty="0" smtClean="0"/>
              <a:t>personality</a:t>
            </a:r>
          </a:p>
          <a:p>
            <a:pPr lvl="1"/>
            <a:r>
              <a:rPr lang="en-US" sz="2200" dirty="0" smtClean="0"/>
              <a:t>thinking style</a:t>
            </a:r>
          </a:p>
          <a:p>
            <a:pPr lvl="1"/>
            <a:r>
              <a:rPr lang="en-US" sz="2200" dirty="0" smtClean="0"/>
              <a:t>social connections</a:t>
            </a:r>
          </a:p>
          <a:p>
            <a:pPr lvl="1"/>
            <a:r>
              <a:rPr lang="en-US" sz="2200" dirty="0" smtClean="0"/>
              <a:t>emotional states</a:t>
            </a:r>
          </a:p>
          <a:p>
            <a:pPr marL="457200" lvl="1" indent="0">
              <a:buNone/>
            </a:pPr>
            <a:endParaRPr lang="en-US" sz="2200" dirty="0" smtClean="0"/>
          </a:p>
          <a:p>
            <a:endParaRPr lang="en-US" sz="2200" dirty="0"/>
          </a:p>
        </p:txBody>
      </p:sp>
      <p:pic>
        <p:nvPicPr>
          <p:cNvPr id="3" name="Picture 2" descr="word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176" y="1417639"/>
            <a:ext cx="5211855" cy="506683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10152" y="274638"/>
            <a:ext cx="8229600" cy="1143000"/>
          </a:xfrm>
          <a:prstGeom prst="rect">
            <a:avLst/>
          </a:prstGeom>
        </p:spPr>
        <p:txBody>
          <a:bodyPr lIns="0" tIns="0" rIns="0" bIns="0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+mj-lt"/>
                <a:ea typeface="MS PGothic" pitchFamily="34" charset="-128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dirty="0"/>
              <a:t>How does </a:t>
            </a:r>
            <a:r>
              <a:rPr lang="en-US" dirty="0">
                <a:solidFill>
                  <a:srgbClr val="FF6600"/>
                </a:solidFill>
              </a:rPr>
              <a:t>Personality Insights</a:t>
            </a:r>
            <a:r>
              <a:rPr lang="en-US" dirty="0"/>
              <a:t> work?</a:t>
            </a:r>
          </a:p>
        </p:txBody>
      </p:sp>
    </p:spTree>
    <p:extLst>
      <p:ext uri="{BB962C8B-B14F-4D97-AF65-F5344CB8AC3E}">
        <p14:creationId xmlns:p14="http://schemas.microsoft.com/office/powerpoint/2010/main" val="354680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8643" y="1312277"/>
            <a:ext cx="8442931" cy="435700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00586D"/>
                </a:solidFill>
              </a:rPr>
              <a:t>What it does</a:t>
            </a:r>
          </a:p>
          <a:p>
            <a:r>
              <a:rPr lang="en-US" dirty="0"/>
              <a:t>Helps a candidate find the next job position.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00586D"/>
                </a:solidFill>
              </a:rPr>
              <a:t>Link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http://chh.mybluemix.net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b="1" dirty="0" smtClean="0">
                <a:solidFill>
                  <a:srgbClr val="00586D"/>
                </a:solidFill>
              </a:rPr>
              <a:t>Watson service</a:t>
            </a:r>
            <a:endParaRPr lang="fr-FR" dirty="0"/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Concept Insights 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Personality Insights</a:t>
            </a:r>
          </a:p>
          <a:p>
            <a:endParaRPr lang="fr-FR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Application: Cognitive </a:t>
            </a:r>
            <a:r>
              <a:rPr lang="en-US" dirty="0"/>
              <a:t>Head Hunter</a:t>
            </a:r>
          </a:p>
        </p:txBody>
      </p:sp>
      <p:pic>
        <p:nvPicPr>
          <p:cNvPr id="4" name="Picture 3" descr="Screen Shot 2016-02-02 at 20.42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00" y="3769360"/>
            <a:ext cx="5041900" cy="185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5190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bg2">
                    <a:lumMod val="75000"/>
                  </a:schemeClr>
                </a:solidFill>
              </a:rPr>
              <a:t>Introduction to Watson</a:t>
            </a:r>
          </a:p>
          <a:p>
            <a:r>
              <a:rPr lang="en-US" sz="2400" dirty="0" smtClean="0">
                <a:solidFill>
                  <a:srgbClr val="191919"/>
                </a:solidFill>
              </a:rPr>
              <a:t>Watson Services Available </a:t>
            </a:r>
            <a:r>
              <a:rPr lang="en-US" sz="2400" dirty="0">
                <a:solidFill>
                  <a:srgbClr val="191919"/>
                </a:solidFill>
              </a:rPr>
              <a:t>i</a:t>
            </a:r>
            <a:r>
              <a:rPr lang="en-US" sz="2400" dirty="0" smtClean="0">
                <a:solidFill>
                  <a:srgbClr val="191919"/>
                </a:solidFill>
              </a:rPr>
              <a:t>n Bluemix</a:t>
            </a:r>
          </a:p>
          <a:p>
            <a:r>
              <a:rPr lang="en-US" sz="2400" dirty="0" smtClean="0">
                <a:solidFill>
                  <a:srgbClr val="191919"/>
                </a:solidFill>
              </a:rPr>
              <a:t>Sample Applications</a:t>
            </a:r>
          </a:p>
          <a:p>
            <a:r>
              <a:rPr lang="en-US" sz="2400" dirty="0" smtClean="0">
                <a:solidFill>
                  <a:srgbClr val="191919"/>
                </a:solidFill>
              </a:rPr>
              <a:t>Deep Dive on Personality Insights Service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305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8643" y="1312277"/>
            <a:ext cx="8442931" cy="435700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00586D"/>
                </a:solidFill>
              </a:rPr>
              <a:t>What it does</a:t>
            </a:r>
          </a:p>
          <a:p>
            <a:r>
              <a:rPr lang="en-US" dirty="0"/>
              <a:t>Helps you find accessories by matching designer personalities.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00586D"/>
                </a:solidFill>
              </a:rPr>
              <a:t>Link</a:t>
            </a:r>
          </a:p>
          <a:p>
            <a:r>
              <a:rPr lang="tr-TR" dirty="0">
                <a:hlinkClick r:id="rId2"/>
              </a:rPr>
              <a:t>http://roztayger.com/match/</a:t>
            </a:r>
            <a:r>
              <a:rPr lang="tr-TR" dirty="0" smtClean="0">
                <a:hlinkClick r:id="rId2"/>
              </a:rPr>
              <a:t>designer</a:t>
            </a:r>
            <a:endParaRPr lang="pt-BR" dirty="0" smtClean="0"/>
          </a:p>
          <a:p>
            <a:pPr marL="0" indent="0">
              <a:buNone/>
            </a:pPr>
            <a:r>
              <a:rPr lang="en-US" b="1" dirty="0" smtClean="0">
                <a:solidFill>
                  <a:srgbClr val="00586D"/>
                </a:solidFill>
              </a:rPr>
              <a:t>Watson service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Personality Insights</a:t>
            </a:r>
          </a:p>
          <a:p>
            <a:endParaRPr lang="fr-FR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</a:t>
            </a:r>
            <a:r>
              <a:rPr lang="en-US" dirty="0" smtClean="0"/>
              <a:t>Designer </a:t>
            </a:r>
            <a:r>
              <a:rPr lang="en-US" dirty="0"/>
              <a:t>Match</a:t>
            </a:r>
          </a:p>
        </p:txBody>
      </p:sp>
      <p:pic>
        <p:nvPicPr>
          <p:cNvPr id="5" name="Picture 4" descr="Screen Shot 2016-02-02 at 20.43.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464560"/>
            <a:ext cx="6096000" cy="193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0835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dirty="0" smtClean="0">
                <a:solidFill>
                  <a:srgbClr val="000000"/>
                </a:solidFill>
              </a:rPr>
              <a:t>More information on </a:t>
            </a:r>
            <a:r>
              <a:rPr lang="en-US" dirty="0" smtClean="0">
                <a:solidFill>
                  <a:srgbClr val="FF6600"/>
                </a:solidFill>
              </a:rPr>
              <a:t>Personality Insights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643" y="1417320"/>
            <a:ext cx="8442931" cy="4357003"/>
          </a:xfrm>
        </p:spPr>
        <p:txBody>
          <a:bodyPr/>
          <a:lstStyle/>
          <a:p>
            <a:r>
              <a:rPr lang="en-US" dirty="0"/>
              <a:t>Science behind the </a:t>
            </a:r>
            <a:r>
              <a:rPr lang="en-US" dirty="0" smtClean="0"/>
              <a:t>service</a:t>
            </a:r>
            <a:endParaRPr lang="en-US" dirty="0" smtClean="0">
              <a:hlinkClick r:id="rId2"/>
            </a:endParaRPr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https://www.ibm.com/smarterplanet/us/en/ibmwatson/developercloud/doc/personality-insights/science.shtml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More applications</a:t>
            </a:r>
            <a:endParaRPr lang="en-US" dirty="0" smtClean="0">
              <a:hlinkClick r:id="rId3"/>
            </a:endParaRPr>
          </a:p>
          <a:p>
            <a:pPr marL="0" indent="0">
              <a:buNone/>
            </a:pP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://www.ibm.com/smarterplanet/us/en/ibmwatson/developercloud/</a:t>
            </a:r>
            <a:r>
              <a:rPr lang="en-US" dirty="0" smtClean="0">
                <a:hlinkClick r:id="rId3"/>
              </a:rPr>
              <a:t>gallery.html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Demo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https://watson-pi-demo.mybluemix.net/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621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How to use </a:t>
            </a:r>
            <a:r>
              <a:rPr lang="en-US" dirty="0" smtClean="0">
                <a:solidFill>
                  <a:srgbClr val="FF6600"/>
                </a:solidFill>
              </a:rPr>
              <a:t>Personality Insights</a:t>
            </a: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4" name="Picture 3" descr="Screen Shot 2015-07-30 at 13.43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118" y="2772566"/>
            <a:ext cx="5758325" cy="3628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457200" y="868680"/>
            <a:ext cx="813816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Input 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JSON, or Text or HTML written by one individual containing words about every day experiences, thoughts, and responses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3500+ words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r>
              <a:rPr lang="en-US" sz="1600" b="1" dirty="0"/>
              <a:t>Output </a:t>
            </a:r>
          </a:p>
          <a:p>
            <a:r>
              <a:rPr lang="en-US" sz="1600" dirty="0"/>
              <a:t>A tree of cognitive and social characteristics in JSON or CSV format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306577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261268" y="2965027"/>
            <a:ext cx="3759200" cy="3115733"/>
          </a:xfrm>
          <a:prstGeom prst="rect">
            <a:avLst/>
          </a:prstGeom>
          <a:solidFill>
            <a:schemeClr val="accent1"/>
          </a:solidFill>
          <a:ln>
            <a:solidFill>
              <a:srgbClr val="191919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400300" y="3141491"/>
            <a:ext cx="3505200" cy="1947333"/>
          </a:xfrm>
          <a:prstGeom prst="rect">
            <a:avLst/>
          </a:prstGeom>
          <a:solidFill>
            <a:srgbClr val="00273F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992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rgbClr val="FF6600"/>
                </a:solidFill>
              </a:rPr>
              <a:t>Personality Insights</a:t>
            </a:r>
            <a:r>
              <a:rPr lang="en-US" dirty="0" smtClean="0"/>
              <a:t> using Twitter data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22320" y="3403790"/>
            <a:ext cx="1035280" cy="13719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2">
                    <a:lumMod val="50000"/>
                  </a:schemeClr>
                </a:solidFill>
              </a:rPr>
              <a:t>Tweet Collection Module</a:t>
            </a:r>
            <a:endParaRPr lang="en-US" sz="12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8" name="Straight Arrow Connector 7"/>
          <p:cNvCxnSpPr>
            <a:stCxn id="6" idx="1"/>
            <a:endCxn id="11" idx="3"/>
          </p:cNvCxnSpPr>
          <p:nvPr/>
        </p:nvCxnSpPr>
        <p:spPr bwMode="auto">
          <a:xfrm flipH="1">
            <a:off x="1041400" y="4089758"/>
            <a:ext cx="1580920" cy="13068"/>
          </a:xfrm>
          <a:prstGeom prst="straightConnector1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/>
          </a:ln>
          <a:effectLst/>
        </p:spPr>
      </p:cxnSp>
      <p:pic>
        <p:nvPicPr>
          <p:cNvPr id="11" name="Picture 10" descr="twitter_ap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7553" y="3643876"/>
            <a:ext cx="793847" cy="91790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203"/>
          <p:cNvSpPr txBox="1">
            <a:spLocks noChangeArrowheads="1"/>
          </p:cNvSpPr>
          <p:nvPr/>
        </p:nvSpPr>
        <p:spPr bwMode="auto">
          <a:xfrm>
            <a:off x="234185" y="4570910"/>
            <a:ext cx="874909" cy="393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sz="1200" dirty="0">
                <a:solidFill>
                  <a:srgbClr val="7F7F7F"/>
                </a:solidFill>
              </a:rPr>
              <a:t>External </a:t>
            </a:r>
          </a:p>
          <a:p>
            <a:pPr algn="ctr">
              <a:lnSpc>
                <a:spcPct val="80000"/>
              </a:lnSpc>
            </a:pPr>
            <a:r>
              <a:rPr lang="en-US" sz="1200" dirty="0">
                <a:solidFill>
                  <a:srgbClr val="7F7F7F"/>
                </a:solidFill>
              </a:rPr>
              <a:t>Twitter API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4584700" y="3387027"/>
            <a:ext cx="1041400" cy="14054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50000"/>
              </a:schemeClr>
            </a:solidFill>
          </a:ln>
          <a:effectLst>
            <a:outerShdw blurRad="50800" dist="38100" dir="2136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0000"/>
              </a:lnSpc>
              <a:defRPr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TextBox 341"/>
          <p:cNvSpPr txBox="1">
            <a:spLocks noChangeArrowheads="1"/>
          </p:cNvSpPr>
          <p:nvPr/>
        </p:nvSpPr>
        <p:spPr bwMode="auto">
          <a:xfrm>
            <a:off x="4664898" y="4246550"/>
            <a:ext cx="903237" cy="36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lnSpc>
                <a:spcPct val="70000"/>
              </a:lnSpc>
            </a:pPr>
            <a:r>
              <a:rPr lang="en-US" sz="1200" b="1" dirty="0" smtClean="0">
                <a:solidFill>
                  <a:srgbClr val="FF6600"/>
                </a:solidFill>
                <a:latin typeface="+mn-lt"/>
              </a:rPr>
              <a:t>Personality </a:t>
            </a:r>
          </a:p>
          <a:p>
            <a:pPr algn="ctr">
              <a:lnSpc>
                <a:spcPct val="70000"/>
              </a:lnSpc>
            </a:pPr>
            <a:r>
              <a:rPr lang="en-US" sz="1200" b="1" dirty="0" smtClean="0">
                <a:solidFill>
                  <a:srgbClr val="FF6600"/>
                </a:solidFill>
                <a:latin typeface="+mn-lt"/>
              </a:rPr>
              <a:t>Insights</a:t>
            </a:r>
            <a:endParaRPr lang="en-US" sz="1200" b="1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18" name="Hexagon 17"/>
          <p:cNvSpPr/>
          <p:nvPr/>
        </p:nvSpPr>
        <p:spPr bwMode="auto">
          <a:xfrm>
            <a:off x="4813300" y="3530959"/>
            <a:ext cx="571500" cy="649817"/>
          </a:xfrm>
          <a:prstGeom prst="hexagon">
            <a:avLst/>
          </a:prstGeom>
          <a:solidFill>
            <a:srgbClr val="FFFFFF"/>
          </a:solidFill>
          <a:ln w="38100" cmpd="sng">
            <a:solidFill>
              <a:srgbClr val="BEEAFD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0000"/>
              </a:lnSpc>
              <a:defRPr/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Picture 3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025" y="3589081"/>
            <a:ext cx="418714" cy="58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422" y="5292026"/>
            <a:ext cx="636504" cy="660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accent1">
                <a:lumMod val="20000"/>
                <a:lumOff val="80000"/>
                <a:alpha val="43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0"/>
          <p:cNvSpPr txBox="1">
            <a:spLocks noChangeArrowheads="1"/>
          </p:cNvSpPr>
          <p:nvPr/>
        </p:nvSpPr>
        <p:spPr bwMode="auto">
          <a:xfrm>
            <a:off x="3605214" y="5359758"/>
            <a:ext cx="15016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IBM Bluemix</a:t>
            </a:r>
          </a:p>
        </p:txBody>
      </p:sp>
      <p:cxnSp>
        <p:nvCxnSpPr>
          <p:cNvPr id="23" name="Straight Arrow Connector 22"/>
          <p:cNvCxnSpPr>
            <a:stCxn id="13" idx="1"/>
            <a:endCxn id="6" idx="3"/>
          </p:cNvCxnSpPr>
          <p:nvPr/>
        </p:nvCxnSpPr>
        <p:spPr bwMode="auto">
          <a:xfrm flipH="1" flipV="1">
            <a:off x="3657600" y="4089759"/>
            <a:ext cx="927100" cy="1"/>
          </a:xfrm>
          <a:prstGeom prst="straightConnector1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arrow" w="med" len="med"/>
            <a:tailEnd type="none"/>
          </a:ln>
          <a:effectLst/>
        </p:spPr>
      </p:cxnSp>
      <p:cxnSp>
        <p:nvCxnSpPr>
          <p:cNvPr id="26" name="Straight Arrow Connector 25"/>
          <p:cNvCxnSpPr>
            <a:stCxn id="27" idx="1"/>
          </p:cNvCxnSpPr>
          <p:nvPr/>
        </p:nvCxnSpPr>
        <p:spPr bwMode="auto">
          <a:xfrm flipH="1">
            <a:off x="5664868" y="4123625"/>
            <a:ext cx="1334836" cy="1"/>
          </a:xfrm>
          <a:prstGeom prst="straightConnector1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arrow" w="med" len="med"/>
            <a:tailEnd type="none"/>
          </a:ln>
          <a:effectLst/>
        </p:spPr>
      </p:cxnSp>
      <p:pic>
        <p:nvPicPr>
          <p:cNvPr id="27" name="Picture 26" descr="u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04" y="3090691"/>
            <a:ext cx="1890296" cy="2065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 descr="content7684_TwitterHandle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920" y="1752958"/>
            <a:ext cx="685800" cy="541867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28" idx="2"/>
            <a:endCxn id="6" idx="0"/>
          </p:cNvCxnSpPr>
          <p:nvPr/>
        </p:nvCxnSpPr>
        <p:spPr bwMode="auto">
          <a:xfrm>
            <a:off x="3131820" y="2294825"/>
            <a:ext cx="8140" cy="1108965"/>
          </a:xfrm>
          <a:prstGeom prst="straightConnector1">
            <a:avLst/>
          </a:prstGeom>
          <a:noFill/>
          <a:ln w="9525" cap="flat" cmpd="sng" algn="ctr">
            <a:solidFill>
              <a:srgbClr val="BEEAFD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1" name="TextBox 203"/>
          <p:cNvSpPr txBox="1">
            <a:spLocks noChangeArrowheads="1"/>
          </p:cNvSpPr>
          <p:nvPr/>
        </p:nvSpPr>
        <p:spPr bwMode="auto">
          <a:xfrm>
            <a:off x="3086639" y="2457809"/>
            <a:ext cx="182614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sz="1200" dirty="0" smtClean="0">
                <a:solidFill>
                  <a:srgbClr val="000000"/>
                </a:solidFill>
              </a:rPr>
              <a:t>1. Receives Twitter handle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2" name="TextBox 203"/>
          <p:cNvSpPr txBox="1">
            <a:spLocks noChangeArrowheads="1"/>
          </p:cNvSpPr>
          <p:nvPr/>
        </p:nvSpPr>
        <p:spPr bwMode="auto">
          <a:xfrm>
            <a:off x="1018931" y="4303542"/>
            <a:ext cx="1262560" cy="393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sz="1200" dirty="0" smtClean="0">
                <a:solidFill>
                  <a:srgbClr val="000000"/>
                </a:solidFill>
              </a:rPr>
              <a:t>2. Collects recent </a:t>
            </a:r>
          </a:p>
          <a:p>
            <a:pPr algn="ctr">
              <a:lnSpc>
                <a:spcPct val="80000"/>
              </a:lnSpc>
            </a:pPr>
            <a:r>
              <a:rPr lang="en-US" sz="1200" dirty="0" smtClean="0">
                <a:solidFill>
                  <a:srgbClr val="000000"/>
                </a:solidFill>
              </a:rPr>
              <a:t>300 tweets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9" name="TextBox 203"/>
          <p:cNvSpPr txBox="1">
            <a:spLocks noChangeArrowheads="1"/>
          </p:cNvSpPr>
          <p:nvPr/>
        </p:nvSpPr>
        <p:spPr bwMode="auto">
          <a:xfrm>
            <a:off x="3688133" y="4303542"/>
            <a:ext cx="877163" cy="393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3. Provides </a:t>
            </a:r>
          </a:p>
          <a:p>
            <a:pPr algn="ctr">
              <a:lnSpc>
                <a:spcPct val="80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Input text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0" name="TextBox 203"/>
          <p:cNvSpPr txBox="1">
            <a:spLocks noChangeArrowheads="1"/>
          </p:cNvSpPr>
          <p:nvPr/>
        </p:nvSpPr>
        <p:spPr bwMode="auto">
          <a:xfrm>
            <a:off x="5979929" y="4252742"/>
            <a:ext cx="992579" cy="54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sz="1200" dirty="0">
                <a:solidFill>
                  <a:srgbClr val="000000"/>
                </a:solidFill>
              </a:rPr>
              <a:t>4</a:t>
            </a:r>
            <a:r>
              <a:rPr lang="en-US" sz="1200" dirty="0" smtClean="0">
                <a:solidFill>
                  <a:srgbClr val="000000"/>
                </a:solidFill>
              </a:rPr>
              <a:t>. Generates </a:t>
            </a:r>
          </a:p>
          <a:p>
            <a:pPr algn="ctr">
              <a:lnSpc>
                <a:spcPct val="80000"/>
              </a:lnSpc>
            </a:pPr>
            <a:r>
              <a:rPr lang="en-US" sz="1200" dirty="0" smtClean="0">
                <a:solidFill>
                  <a:srgbClr val="000000"/>
                </a:solidFill>
              </a:rPr>
              <a:t>Personality</a:t>
            </a:r>
          </a:p>
          <a:p>
            <a:pPr algn="ctr">
              <a:lnSpc>
                <a:spcPct val="80000"/>
              </a:lnSpc>
            </a:pPr>
            <a:r>
              <a:rPr lang="en-US" sz="1200" dirty="0" smtClean="0">
                <a:solidFill>
                  <a:srgbClr val="000000"/>
                </a:solidFill>
              </a:rPr>
              <a:t>information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65760" y="1097280"/>
            <a:ext cx="8183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 smtClean="0"/>
              <a:t>Demo </a:t>
            </a:r>
            <a:r>
              <a:rPr lang="en-US" smtClean="0"/>
              <a:t>link: </a:t>
            </a:r>
            <a:r>
              <a:rPr lang="en-US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://watson-pi-demo.mybluemix.net/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856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dirty="0"/>
              <a:t>Twitter </a:t>
            </a:r>
            <a:r>
              <a:rPr lang="en-US" dirty="0">
                <a:solidFill>
                  <a:srgbClr val="FF6600"/>
                </a:solidFill>
              </a:rPr>
              <a:t>Personality Insights</a:t>
            </a:r>
            <a:r>
              <a:rPr lang="en-US" dirty="0"/>
              <a:t> </a:t>
            </a:r>
            <a:r>
              <a:rPr lang="en-US" dirty="0" smtClean="0"/>
              <a:t>Demo – Hands 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63" y="1521274"/>
            <a:ext cx="8686800" cy="491913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Download code from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000"/>
                </a:solidFill>
                <a:hlinkClick r:id="rId2"/>
              </a:rPr>
              <a:t>https://mrlgit.au.ibm.com/wanita/tweet-extractor-</a:t>
            </a:r>
            <a:r>
              <a:rPr lang="en-US" dirty="0" smtClean="0">
                <a:solidFill>
                  <a:srgbClr val="000000"/>
                </a:solidFill>
                <a:hlinkClick r:id="rId2"/>
              </a:rPr>
              <a:t>rte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Install cloud foundry command line tool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000"/>
                </a:solidFill>
                <a:hlinkClick r:id="rId3"/>
              </a:rPr>
              <a:t>https://github.com/cloudfoundry/cli#</a:t>
            </a:r>
            <a:r>
              <a:rPr lang="en-US" dirty="0" smtClean="0">
                <a:solidFill>
                  <a:srgbClr val="000000"/>
                </a:solidFill>
                <a:hlinkClick r:id="rId3"/>
              </a:rPr>
              <a:t>downloads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Update Twitter credentials (optional)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Compile the code 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Run it in </a:t>
            </a:r>
            <a:r>
              <a:rPr lang="en-US" dirty="0" err="1" smtClean="0">
                <a:solidFill>
                  <a:srgbClr val="000000"/>
                </a:solidFill>
              </a:rPr>
              <a:t>Bluemix</a:t>
            </a:r>
            <a:endParaRPr lang="en-US" dirty="0" smtClean="0">
              <a:solidFill>
                <a:srgbClr val="000000"/>
              </a:solidFill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 smtClean="0">
                <a:solidFill>
                  <a:srgbClr val="000000"/>
                </a:solidFill>
              </a:rPr>
              <a:t>cd </a:t>
            </a:r>
            <a:r>
              <a:rPr lang="en-US" sz="1600" dirty="0" err="1" smtClean="0">
                <a:solidFill>
                  <a:srgbClr val="000000"/>
                </a:solidFill>
              </a:rPr>
              <a:t>your_new_directory</a:t>
            </a:r>
            <a:r>
              <a:rPr lang="en-US" sz="1600" dirty="0" smtClean="0">
                <a:solidFill>
                  <a:srgbClr val="000000"/>
                </a:solidFill>
              </a:rPr>
              <a:t>/target directory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 err="1">
                <a:solidFill>
                  <a:srgbClr val="000000"/>
                </a:solidFill>
              </a:rPr>
              <a:t>cf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api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>
                <a:solidFill>
                  <a:srgbClr val="000000"/>
                </a:solidFill>
                <a:hlinkClick r:id="rId4"/>
              </a:rPr>
              <a:t>https://</a:t>
            </a:r>
            <a:r>
              <a:rPr lang="en-US" sz="1600" dirty="0" smtClean="0">
                <a:solidFill>
                  <a:srgbClr val="000000"/>
                </a:solidFill>
                <a:hlinkClick r:id="rId4"/>
              </a:rPr>
              <a:t>api.ng.bluemix.net</a:t>
            </a:r>
            <a:endParaRPr lang="en-US" sz="1600" dirty="0" smtClean="0">
              <a:solidFill>
                <a:srgbClr val="000000"/>
              </a:solidFill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 err="1">
                <a:solidFill>
                  <a:srgbClr val="000000"/>
                </a:solidFill>
              </a:rPr>
              <a:t>cf</a:t>
            </a:r>
            <a:r>
              <a:rPr lang="en-US" sz="1600" dirty="0">
                <a:solidFill>
                  <a:srgbClr val="000000"/>
                </a:solidFill>
              </a:rPr>
              <a:t> login -u </a:t>
            </a:r>
            <a:r>
              <a:rPr lang="en-US" sz="1600" dirty="0" err="1" smtClean="0">
                <a:solidFill>
                  <a:srgbClr val="000000"/>
                </a:solidFill>
              </a:rPr>
              <a:t>your_IBM_id</a:t>
            </a:r>
            <a:r>
              <a:rPr lang="en-US" sz="1600" dirty="0" smtClean="0">
                <a:solidFill>
                  <a:srgbClr val="000000"/>
                </a:solidFill>
              </a:rPr>
              <a:t> –o </a:t>
            </a:r>
            <a:r>
              <a:rPr lang="en-US" sz="1600" dirty="0" err="1" smtClean="0">
                <a:solidFill>
                  <a:srgbClr val="000000"/>
                </a:solidFill>
              </a:rPr>
              <a:t>your_org_name</a:t>
            </a:r>
            <a:r>
              <a:rPr lang="en-US" sz="1600" dirty="0" smtClean="0">
                <a:solidFill>
                  <a:srgbClr val="000000"/>
                </a:solidFill>
              </a:rPr>
              <a:t>  -</a:t>
            </a:r>
            <a:r>
              <a:rPr lang="en-US" sz="1600" dirty="0">
                <a:solidFill>
                  <a:srgbClr val="000000"/>
                </a:solidFill>
              </a:rPr>
              <a:t>s </a:t>
            </a:r>
            <a:r>
              <a:rPr lang="en-US" sz="1600" dirty="0" err="1" smtClean="0">
                <a:solidFill>
                  <a:srgbClr val="000000"/>
                </a:solidFill>
              </a:rPr>
              <a:t>your_space</a:t>
            </a:r>
            <a:endParaRPr lang="en-US" sz="1600" dirty="0" smtClean="0">
              <a:solidFill>
                <a:srgbClr val="000000"/>
              </a:solidFill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 err="1">
                <a:solidFill>
                  <a:srgbClr val="000000"/>
                </a:solidFill>
              </a:rPr>
              <a:t>cf</a:t>
            </a:r>
            <a:r>
              <a:rPr lang="en-US" sz="1600" dirty="0">
                <a:solidFill>
                  <a:srgbClr val="000000"/>
                </a:solidFill>
              </a:rPr>
              <a:t> push </a:t>
            </a:r>
            <a:r>
              <a:rPr lang="en-US" sz="1600" dirty="0" err="1" smtClean="0">
                <a:solidFill>
                  <a:srgbClr val="000000"/>
                </a:solidFill>
              </a:rPr>
              <a:t>app_name</a:t>
            </a:r>
            <a:r>
              <a:rPr lang="en-US" sz="1600" dirty="0" smtClean="0">
                <a:solidFill>
                  <a:srgbClr val="000000"/>
                </a:solidFill>
              </a:rPr>
              <a:t> –b </a:t>
            </a:r>
            <a:r>
              <a:rPr lang="en-US" sz="1600" dirty="0" err="1" smtClean="0">
                <a:solidFill>
                  <a:srgbClr val="000000"/>
                </a:solidFill>
              </a:rPr>
              <a:t>java_buildpack</a:t>
            </a:r>
            <a:r>
              <a:rPr lang="en-US" sz="1600" dirty="0" smtClean="0">
                <a:solidFill>
                  <a:srgbClr val="000000"/>
                </a:solidFill>
              </a:rPr>
              <a:t> –p </a:t>
            </a:r>
            <a:r>
              <a:rPr lang="en-US" sz="1600" dirty="0" err="1" smtClean="0">
                <a:solidFill>
                  <a:srgbClr val="000000"/>
                </a:solidFill>
              </a:rPr>
              <a:t>appWarName</a:t>
            </a:r>
            <a:endParaRPr lang="en-US" sz="1600" dirty="0">
              <a:solidFill>
                <a:srgbClr val="000000"/>
              </a:solidFill>
            </a:endParaRPr>
          </a:p>
          <a:p>
            <a:pPr marL="1257300" lvl="2" indent="-342900">
              <a:buFont typeface="+mj-lt"/>
              <a:buAutoNum type="arabicPeriod"/>
            </a:pPr>
            <a:endParaRPr lang="en-US" sz="1600" dirty="0">
              <a:solidFill>
                <a:srgbClr val="00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solidFill>
                <a:srgbClr val="00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solidFill>
                <a:srgbClr val="00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264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Title 2"/>
          <p:cNvSpPr>
            <a:spLocks noGrp="1"/>
          </p:cNvSpPr>
          <p:nvPr>
            <p:ph type="title"/>
          </p:nvPr>
        </p:nvSpPr>
        <p:spPr bwMode="auto">
          <a:xfrm>
            <a:off x="320675" y="2971800"/>
            <a:ext cx="8466138" cy="677863"/>
          </a:xfrm>
          <a:noFill/>
          <a:ln>
            <a:miter lim="800000"/>
            <a:headEnd/>
            <a:tailEnd/>
          </a:ln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dirty="0" smtClean="0"/>
              <a:t>Q&amp;A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8643" y="1005840"/>
            <a:ext cx="8442931" cy="820616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On February 14, 2011, IBM Watson changed history introducing a system that rivaled a </a:t>
            </a:r>
            <a:r>
              <a:rPr lang="en-US" dirty="0" smtClean="0"/>
              <a:t>human’s </a:t>
            </a:r>
            <a:r>
              <a:rPr lang="en-US" dirty="0"/>
              <a:t>ability to answer questions posed in natural language with speed, accuracy and </a:t>
            </a:r>
            <a:r>
              <a:rPr lang="en-US" dirty="0" smtClean="0"/>
              <a:t>confidence.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Watson?</a:t>
            </a:r>
            <a:endParaRPr lang="en-US" dirty="0"/>
          </a:p>
        </p:txBody>
      </p:sp>
      <p:pic>
        <p:nvPicPr>
          <p:cNvPr id="4" name="Picture 3" descr="watson_the_computer_beats_ken_jennings_and_brad_rutter_at_jeopardy_full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205" y="2058461"/>
            <a:ext cx="5957806" cy="351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83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8643" y="1191064"/>
            <a:ext cx="8442931" cy="820616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IBM Watson is a technology platform that uses natural language processing and machine learning to reveal insights from large amounts of unstructured </a:t>
            </a:r>
            <a:r>
              <a:rPr lang="en-US" dirty="0" smtClean="0"/>
              <a:t>data.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Watson can do for you?</a:t>
            </a:r>
            <a:endParaRPr lang="en-US" dirty="0"/>
          </a:p>
        </p:txBody>
      </p:sp>
      <p:pic>
        <p:nvPicPr>
          <p:cNvPr id="6" name="Picture 5" descr="Screen Shot 2016-02-01 at 23.33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2386134"/>
            <a:ext cx="2159000" cy="1435100"/>
          </a:xfrm>
          <a:prstGeom prst="rect">
            <a:avLst/>
          </a:prstGeom>
        </p:spPr>
      </p:pic>
      <p:pic>
        <p:nvPicPr>
          <p:cNvPr id="7" name="Picture 6" descr="Screen Shot 2016-02-01 at 23.33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639" y="2417884"/>
            <a:ext cx="1422400" cy="1371600"/>
          </a:xfrm>
          <a:prstGeom prst="rect">
            <a:avLst/>
          </a:prstGeom>
        </p:spPr>
      </p:pic>
      <p:pic>
        <p:nvPicPr>
          <p:cNvPr id="8" name="Picture 7" descr="Screen Shot 2016-02-01 at 23.34.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479" y="2379784"/>
            <a:ext cx="1524000" cy="1447800"/>
          </a:xfrm>
          <a:prstGeom prst="rect">
            <a:avLst/>
          </a:prstGeom>
        </p:spPr>
      </p:pic>
      <p:sp>
        <p:nvSpPr>
          <p:cNvPr id="9" name="Content Placeholder 1"/>
          <p:cNvSpPr txBox="1">
            <a:spLocks/>
          </p:cNvSpPr>
          <p:nvPr/>
        </p:nvSpPr>
        <p:spPr bwMode="auto">
          <a:xfrm>
            <a:off x="612141" y="4071424"/>
            <a:ext cx="2103119" cy="820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457200" indent="-228600" algn="l" rtl="0" eaLnBrk="0" fontAlgn="base" hangingPunct="0"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5800" indent="-228600" algn="l" rtl="0" eaLnBrk="0" fontAlgn="base" hangingPunct="0">
              <a:spcBef>
                <a:spcPts val="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Answer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customers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' most pressing questions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3383280" y="4071424"/>
            <a:ext cx="2103119" cy="820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457200" indent="-228600" algn="l" rtl="0" eaLnBrk="0" fontAlgn="base" hangingPunct="0"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5800" indent="-228600" algn="l" rtl="0" eaLnBrk="0" fontAlgn="base" hangingPunct="0">
              <a:spcBef>
                <a:spcPts val="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Quickly extract key information from all documents</a:t>
            </a:r>
          </a:p>
        </p:txBody>
      </p:sp>
      <p:sp>
        <p:nvSpPr>
          <p:cNvPr id="11" name="Content Placeholder 1"/>
          <p:cNvSpPr txBox="1">
            <a:spLocks/>
          </p:cNvSpPr>
          <p:nvPr/>
        </p:nvSpPr>
        <p:spPr bwMode="auto">
          <a:xfrm>
            <a:off x="6217920" y="4071424"/>
            <a:ext cx="2103119" cy="820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 fontScale="92500"/>
          </a:bodyPr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457200" indent="-228600" algn="l" rtl="0" eaLnBrk="0" fontAlgn="base" hangingPunct="0"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5800" indent="-228600" algn="l" rtl="0" eaLnBrk="0" fontAlgn="base" hangingPunct="0">
              <a:spcBef>
                <a:spcPts val="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Reveal insights, patterns and relationships across data</a:t>
            </a:r>
          </a:p>
        </p:txBody>
      </p:sp>
    </p:spTree>
    <p:extLst>
      <p:ext uri="{BB962C8B-B14F-4D97-AF65-F5344CB8AC3E}">
        <p14:creationId xmlns:p14="http://schemas.microsoft.com/office/powerpoint/2010/main" val="2643991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Watson reveals </a:t>
            </a:r>
            <a:r>
              <a:rPr lang="en-US" dirty="0" smtClean="0"/>
              <a:t>insights?</a:t>
            </a:r>
            <a:endParaRPr lang="en-US" dirty="0"/>
          </a:p>
        </p:txBody>
      </p:sp>
      <p:sp>
        <p:nvSpPr>
          <p:cNvPr id="9" name="Content Placeholder 1"/>
          <p:cNvSpPr txBox="1">
            <a:spLocks/>
          </p:cNvSpPr>
          <p:nvPr/>
        </p:nvSpPr>
        <p:spPr bwMode="auto">
          <a:xfrm>
            <a:off x="5349240" y="868680"/>
            <a:ext cx="3200400" cy="5577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457200" indent="-228600" algn="l" rtl="0" eaLnBrk="0" fontAlgn="base" hangingPunct="0"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5800" indent="-228600" algn="l" rtl="0" eaLnBrk="0" fontAlgn="base" hangingPunct="0">
              <a:spcBef>
                <a:spcPts val="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solidFill>
                  <a:srgbClr val="00586D"/>
                </a:solidFill>
              </a:rPr>
              <a:t>Analyzes </a:t>
            </a:r>
            <a:r>
              <a:rPr lang="en-US" b="1" dirty="0">
                <a:solidFill>
                  <a:srgbClr val="00586D"/>
                </a:solidFill>
              </a:rPr>
              <a:t>unstructured data</a:t>
            </a:r>
          </a:p>
          <a:p>
            <a:pPr marL="0" indent="0">
              <a:buNone/>
            </a:pPr>
            <a:r>
              <a:rPr lang="en-US" dirty="0"/>
              <a:t>Uses natural language processing to understand grammar and </a:t>
            </a:r>
            <a:r>
              <a:rPr lang="en-US" dirty="0" smtClean="0"/>
              <a:t>context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b="1" dirty="0" smtClean="0"/>
          </a:p>
          <a:p>
            <a:pPr marL="0" indent="0">
              <a:buNone/>
            </a:pPr>
            <a:endParaRPr lang="en-US" sz="1200" b="1" dirty="0" smtClean="0"/>
          </a:p>
          <a:p>
            <a:pPr marL="0" indent="0">
              <a:buNone/>
            </a:pPr>
            <a:r>
              <a:rPr lang="en-US" b="1" dirty="0" smtClean="0">
                <a:solidFill>
                  <a:srgbClr val="00586D"/>
                </a:solidFill>
              </a:rPr>
              <a:t>Understands </a:t>
            </a:r>
            <a:r>
              <a:rPr lang="en-US" b="1" dirty="0">
                <a:solidFill>
                  <a:srgbClr val="00586D"/>
                </a:solidFill>
              </a:rPr>
              <a:t>complex questions</a:t>
            </a:r>
          </a:p>
          <a:p>
            <a:pPr marL="0" indent="0">
              <a:buNone/>
            </a:pPr>
            <a:r>
              <a:rPr lang="en-US" dirty="0"/>
              <a:t>Evaluates all possible meanings and determines what is being </a:t>
            </a:r>
            <a:r>
              <a:rPr lang="en-US" dirty="0" smtClean="0"/>
              <a:t>asked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00586D"/>
                </a:solidFill>
              </a:rPr>
              <a:t>Presents answers and solutions</a:t>
            </a:r>
          </a:p>
          <a:p>
            <a:pPr marL="0" indent="0">
              <a:buNone/>
            </a:pPr>
            <a:r>
              <a:rPr lang="en-US" dirty="0"/>
              <a:t>Based on supporting evidence and quality of information found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65760" y="868680"/>
            <a:ext cx="4754880" cy="5577840"/>
            <a:chOff x="365760" y="868680"/>
            <a:chExt cx="4754880" cy="5577840"/>
          </a:xfrm>
        </p:grpSpPr>
        <p:pic>
          <p:nvPicPr>
            <p:cNvPr id="4" name="Picture 3" descr="Screen Shot 2016-02-01 at 23.38.04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0" y="868680"/>
              <a:ext cx="4495800" cy="2032000"/>
            </a:xfrm>
            <a:prstGeom prst="rect">
              <a:avLst/>
            </a:prstGeom>
          </p:spPr>
        </p:pic>
        <p:pic>
          <p:nvPicPr>
            <p:cNvPr id="5" name="Picture 4" descr="Screen Shot 2016-02-01 at 23.38.17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0" y="2743200"/>
              <a:ext cx="4267200" cy="1879600"/>
            </a:xfrm>
            <a:prstGeom prst="rect">
              <a:avLst/>
            </a:prstGeom>
          </p:spPr>
        </p:pic>
        <p:pic>
          <p:nvPicPr>
            <p:cNvPr id="6" name="Picture 5" descr="Screen Shot 2016-02-01 at 23.38.23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0" y="4572000"/>
              <a:ext cx="4445000" cy="18669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4480560" y="2788920"/>
              <a:ext cx="365760" cy="2011680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54880" y="868680"/>
              <a:ext cx="365760" cy="5577840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 flipV="1">
              <a:off x="365760" y="6400800"/>
              <a:ext cx="4754880" cy="457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 flipV="1">
              <a:off x="365760" y="2788920"/>
              <a:ext cx="4754880" cy="457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flipV="1">
              <a:off x="365760" y="4526280"/>
              <a:ext cx="4754880" cy="457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8030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Introduction to Watson</a:t>
            </a:r>
          </a:p>
          <a:p>
            <a:r>
              <a:rPr lang="en-US" sz="2400" b="1" dirty="0" smtClean="0">
                <a:solidFill>
                  <a:schemeClr val="bg2">
                    <a:lumMod val="75000"/>
                  </a:schemeClr>
                </a:solidFill>
              </a:rPr>
              <a:t>Watson Services 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A</a:t>
            </a:r>
            <a:r>
              <a:rPr lang="en-US" sz="2400" b="1" dirty="0" smtClean="0">
                <a:solidFill>
                  <a:schemeClr val="bg2">
                    <a:lumMod val="75000"/>
                  </a:schemeClr>
                </a:solidFill>
              </a:rPr>
              <a:t>vailable 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i</a:t>
            </a:r>
            <a:r>
              <a:rPr lang="en-US" sz="2400" b="1" dirty="0" smtClean="0">
                <a:solidFill>
                  <a:schemeClr val="bg2">
                    <a:lumMod val="75000"/>
                  </a:schemeClr>
                </a:solidFill>
              </a:rPr>
              <a:t>n Bluemix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Sample applications</a:t>
            </a:r>
          </a:p>
          <a:p>
            <a:r>
              <a:rPr lang="en-US" sz="2400" dirty="0">
                <a:solidFill>
                  <a:schemeClr val="tx1"/>
                </a:solidFill>
              </a:rPr>
              <a:t>Deep Dive on Personality Insights </a:t>
            </a:r>
            <a:r>
              <a:rPr lang="en-US" sz="2400" dirty="0" smtClean="0">
                <a:solidFill>
                  <a:schemeClr val="tx1"/>
                </a:solidFill>
              </a:rPr>
              <a:t>Service</a:t>
            </a: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036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48839" y="300858"/>
            <a:ext cx="8436385" cy="914400"/>
          </a:xfrm>
        </p:spPr>
        <p:txBody>
          <a:bodyPr/>
          <a:lstStyle/>
          <a:p>
            <a:r>
              <a:rPr lang="en-US" dirty="0"/>
              <a:t>IBM Watson Developer Cloud</a:t>
            </a:r>
          </a:p>
        </p:txBody>
      </p:sp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345566" y="1191064"/>
            <a:ext cx="8442931" cy="77489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The Watson Developer Cloud is a library of Watson APIs that you can use to create Powered by Watson apps.  </a:t>
            </a:r>
            <a:endParaRPr lang="en-US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1691640" y="1874520"/>
            <a:ext cx="5029200" cy="1371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"/>
          <p:cNvSpPr txBox="1">
            <a:spLocks/>
          </p:cNvSpPr>
          <p:nvPr/>
        </p:nvSpPr>
        <p:spPr bwMode="auto">
          <a:xfrm>
            <a:off x="1005840" y="2148840"/>
            <a:ext cx="420624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457200" indent="-228600" algn="l" rtl="0" eaLnBrk="0" fontAlgn="base" hangingPunct="0"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5800" indent="-228600" algn="l" rtl="0" eaLnBrk="0" fontAlgn="base" hangingPunct="0">
              <a:spcBef>
                <a:spcPts val="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Language</a:t>
            </a: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</a:rPr>
              <a:t>AlchemyLanguage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ro-RO" dirty="0">
                <a:solidFill>
                  <a:schemeClr val="bg2">
                    <a:lumMod val="75000"/>
                  </a:schemeClr>
                </a:solidFill>
              </a:rPr>
              <a:t>Concept </a:t>
            </a:r>
            <a:r>
              <a:rPr lang="ro-RO" dirty="0" smtClean="0">
                <a:solidFill>
                  <a:schemeClr val="bg2">
                    <a:lumMod val="75000"/>
                  </a:schemeClr>
                </a:solidFill>
              </a:rPr>
              <a:t>Expansion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Concept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Insights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Dialog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fr-FR" dirty="0">
                <a:solidFill>
                  <a:schemeClr val="bg2">
                    <a:lumMod val="75000"/>
                  </a:schemeClr>
                </a:solidFill>
              </a:rPr>
              <a:t>Document </a:t>
            </a:r>
            <a:r>
              <a:rPr lang="fr-FR" dirty="0" smtClean="0">
                <a:solidFill>
                  <a:schemeClr val="bg2">
                    <a:lumMod val="75000"/>
                  </a:schemeClr>
                </a:solidFill>
              </a:rPr>
              <a:t>Conversion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Language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Translation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Natural Language Classifier 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Personality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Insights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Relationship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Extraction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Retrieve and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Rank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hu-HU" dirty="0">
                <a:solidFill>
                  <a:schemeClr val="bg2">
                    <a:lumMod val="75000"/>
                  </a:schemeClr>
                </a:solidFill>
              </a:rPr>
              <a:t>Tone Analyzer</a:t>
            </a:r>
            <a:endParaRPr lang="en-US" dirty="0" smtClean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Content Placeholder 1"/>
          <p:cNvSpPr txBox="1">
            <a:spLocks/>
          </p:cNvSpPr>
          <p:nvPr/>
        </p:nvSpPr>
        <p:spPr bwMode="auto">
          <a:xfrm>
            <a:off x="3337560" y="2148840"/>
            <a:ext cx="420624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457200" indent="-228600" algn="l" rtl="0" eaLnBrk="0" fontAlgn="base" hangingPunct="0"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5800" indent="-228600" algn="l" rtl="0" eaLnBrk="0" fontAlgn="base" hangingPunct="0">
              <a:spcBef>
                <a:spcPts val="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nl-NL" b="1" dirty="0" smtClean="0">
                <a:solidFill>
                  <a:schemeClr val="accent5">
                    <a:lumMod val="50000"/>
                  </a:schemeClr>
                </a:solidFill>
              </a:rPr>
              <a:t>Speech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pPr algn="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Speech to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Text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algn="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Text to Speech</a:t>
            </a:r>
          </a:p>
          <a:p>
            <a:pPr algn="r"/>
            <a:endParaRPr lang="en-US" dirty="0"/>
          </a:p>
          <a:p>
            <a:pPr marL="0" indent="0" algn="r">
              <a:buNone/>
            </a:pP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</a:rPr>
              <a:t>Vision</a:t>
            </a:r>
          </a:p>
          <a:p>
            <a:pPr algn="r"/>
            <a:r>
              <a:rPr lang="de-DE" dirty="0" err="1" smtClean="0">
                <a:solidFill>
                  <a:schemeClr val="accent2">
                    <a:lumMod val="75000"/>
                  </a:schemeClr>
                </a:solidFill>
              </a:rPr>
              <a:t>AlchemyVision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algn="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Visual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Insights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algn="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Visual Recognition</a:t>
            </a:r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Data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Insights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  <a:p>
            <a:pPr algn="r"/>
            <a:r>
              <a:rPr lang="de-DE" dirty="0" err="1">
                <a:solidFill>
                  <a:schemeClr val="accent3">
                    <a:lumMod val="75000"/>
                  </a:schemeClr>
                </a:solidFill>
              </a:rPr>
              <a:t>AlchemyData</a:t>
            </a:r>
            <a:r>
              <a:rPr lang="de-DE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de-DE" dirty="0" smtClean="0">
                <a:solidFill>
                  <a:schemeClr val="accent3">
                    <a:lumMod val="75000"/>
                  </a:schemeClr>
                </a:solidFill>
              </a:rPr>
              <a:t>News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Tradeoff Analytics</a:t>
            </a:r>
            <a:endParaRPr lang="en-US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645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Introduction to Watson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Watson Services Available </a:t>
            </a:r>
            <a:r>
              <a:rPr lang="en-US" sz="2400" dirty="0">
                <a:solidFill>
                  <a:schemeClr val="tx1"/>
                </a:solidFill>
              </a:rPr>
              <a:t>i</a:t>
            </a:r>
            <a:r>
              <a:rPr lang="en-US" sz="2400" dirty="0" smtClean="0">
                <a:solidFill>
                  <a:schemeClr val="tx1"/>
                </a:solidFill>
              </a:rPr>
              <a:t>n Bluemix</a:t>
            </a:r>
          </a:p>
          <a:p>
            <a:r>
              <a:rPr lang="en-US" sz="2400" b="1" dirty="0" smtClean="0">
                <a:solidFill>
                  <a:schemeClr val="bg2">
                    <a:lumMod val="75000"/>
                  </a:schemeClr>
                </a:solidFill>
              </a:rPr>
              <a:t>Sample Applications</a:t>
            </a:r>
          </a:p>
          <a:p>
            <a:r>
              <a:rPr lang="en-US" sz="2400" dirty="0">
                <a:solidFill>
                  <a:srgbClr val="191919"/>
                </a:solidFill>
              </a:rPr>
              <a:t>Deep Dive on Personality Insights Service</a:t>
            </a: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071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8643" y="1312277"/>
            <a:ext cx="8442931" cy="435700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00586D"/>
                </a:solidFill>
              </a:rPr>
              <a:t>What it does</a:t>
            </a:r>
          </a:p>
          <a:p>
            <a:r>
              <a:rPr lang="en-US" dirty="0" smtClean="0"/>
              <a:t>Watson </a:t>
            </a:r>
            <a:r>
              <a:rPr lang="en-US" dirty="0"/>
              <a:t>Trend helps shoppers understand what is trending and why through the cognitive power of Watson.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00586D"/>
                </a:solidFill>
              </a:rPr>
              <a:t>Link</a:t>
            </a:r>
          </a:p>
          <a:p>
            <a:r>
              <a:rPr lang="fr-FR" dirty="0">
                <a:hlinkClick r:id="rId2"/>
              </a:rPr>
              <a:t>https://ibmwatsontrend.com/</a:t>
            </a:r>
            <a:endParaRPr lang="fr-FR" dirty="0"/>
          </a:p>
          <a:p>
            <a:pPr marL="0" indent="0">
              <a:buNone/>
            </a:pPr>
            <a:r>
              <a:rPr lang="en-US" b="1" dirty="0" smtClean="0">
                <a:solidFill>
                  <a:srgbClr val="00586D"/>
                </a:solidFill>
              </a:rPr>
              <a:t>Watson service</a:t>
            </a:r>
            <a:endParaRPr lang="fr-FR" dirty="0"/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Retrieve and Rank</a:t>
            </a:r>
          </a:p>
          <a:p>
            <a:r>
              <a:rPr lang="hu-HU" dirty="0">
                <a:solidFill>
                  <a:schemeClr val="bg2">
                    <a:lumMod val="75000"/>
                  </a:schemeClr>
                </a:solidFill>
              </a:rPr>
              <a:t>Tone Analyzer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Speech to Text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Text to Speech</a:t>
            </a:r>
            <a:endParaRPr lang="fr-FR" dirty="0"/>
          </a:p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endParaRPr lang="fr-FR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Watson Trend</a:t>
            </a:r>
          </a:p>
        </p:txBody>
      </p:sp>
      <p:pic>
        <p:nvPicPr>
          <p:cNvPr id="5" name="Picture 4" descr="Screen Shot 2016-02-02 at 20.22.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160" y="3108960"/>
            <a:ext cx="6139180" cy="2648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8693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Custom Design">
  <a:themeElements>
    <a:clrScheme name="IBM January 2015 Presentation Palette">
      <a:dk1>
        <a:srgbClr val="191919"/>
      </a:dk1>
      <a:lt1>
        <a:srgbClr val="FFFFFF"/>
      </a:lt1>
      <a:dk2>
        <a:srgbClr val="666666"/>
      </a:dk2>
      <a:lt2>
        <a:srgbClr val="00B0DA"/>
      </a:lt2>
      <a:accent1>
        <a:srgbClr val="00A6A0"/>
      </a:accent1>
      <a:accent2>
        <a:srgbClr val="8CC63F"/>
      </a:accent2>
      <a:accent3>
        <a:srgbClr val="FDB813"/>
      </a:accent3>
      <a:accent4>
        <a:srgbClr val="F19027"/>
      </a:accent4>
      <a:accent5>
        <a:srgbClr val="F04E37"/>
      </a:accent5>
      <a:accent6>
        <a:srgbClr val="AB1A86"/>
      </a:accent6>
      <a:hlink>
        <a:srgbClr val="00B0DA"/>
      </a:hlink>
      <a:folHlink>
        <a:srgbClr val="7F1C7D"/>
      </a:folHlink>
    </a:clrScheme>
    <a:fontScheme name="2015 IBM Presentation Template-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lIns="0" tIns="0" rIns="0" bIns="0" rtlCol="0">
        <a:normAutofit/>
      </a:bodyPr>
      <a:lstStyle>
        <a:defPPr marL="228600" indent="-228600">
          <a:spcBef>
            <a:spcPts val="900"/>
          </a:spcBef>
          <a:buFont typeface="Wingdings" pitchFamily="2" charset="2"/>
          <a:buChar char="§"/>
          <a:defRPr sz="1600" dirty="0" smtClean="0">
            <a:solidFill>
              <a:schemeClr val="tx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OLORED THEME TEMPLATES">
  <a:themeElements>
    <a:clrScheme name="IBM January 2015 Presentation Palette">
      <a:dk1>
        <a:srgbClr val="191919"/>
      </a:dk1>
      <a:lt1>
        <a:srgbClr val="FFFFFF"/>
      </a:lt1>
      <a:dk2>
        <a:srgbClr val="666666"/>
      </a:dk2>
      <a:lt2>
        <a:srgbClr val="00B0DA"/>
      </a:lt2>
      <a:accent1>
        <a:srgbClr val="00A6A0"/>
      </a:accent1>
      <a:accent2>
        <a:srgbClr val="8CC63F"/>
      </a:accent2>
      <a:accent3>
        <a:srgbClr val="FDB813"/>
      </a:accent3>
      <a:accent4>
        <a:srgbClr val="F19027"/>
      </a:accent4>
      <a:accent5>
        <a:srgbClr val="F04E37"/>
      </a:accent5>
      <a:accent6>
        <a:srgbClr val="AB1A86"/>
      </a:accent6>
      <a:hlink>
        <a:srgbClr val="00B0DA"/>
      </a:hlink>
      <a:folHlink>
        <a:srgbClr val="7F1C7D"/>
      </a:folHlink>
    </a:clrScheme>
    <a:fontScheme name="2015 IBM Presentation Template-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600" dirty="0" smtClean="0">
            <a:solidFill>
              <a:schemeClr val="tx2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12492</TotalTime>
  <Words>1004</Words>
  <Application>Microsoft Macintosh PowerPoint</Application>
  <PresentationFormat>On-screen Show (4:3)</PresentationFormat>
  <Paragraphs>216</Paragraphs>
  <Slides>25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1_Custom Design</vt:lpstr>
      <vt:lpstr>COLORED THEME TEMPLATES</vt:lpstr>
      <vt:lpstr>What will you do with Watson?</vt:lpstr>
      <vt:lpstr>Agenda</vt:lpstr>
      <vt:lpstr>What is Watson?</vt:lpstr>
      <vt:lpstr>What Watson can do for you?</vt:lpstr>
      <vt:lpstr>How Watson reveals insights?</vt:lpstr>
      <vt:lpstr>Agenda</vt:lpstr>
      <vt:lpstr>IBM Watson Developer Cloud</vt:lpstr>
      <vt:lpstr>Agenda</vt:lpstr>
      <vt:lpstr>Watson Trend</vt:lpstr>
      <vt:lpstr>Election Insights</vt:lpstr>
      <vt:lpstr>What's In Theaters</vt:lpstr>
      <vt:lpstr>Watson Rover</vt:lpstr>
      <vt:lpstr>SF Life</vt:lpstr>
      <vt:lpstr>People in the News</vt:lpstr>
      <vt:lpstr>Agenda</vt:lpstr>
      <vt:lpstr>What is Personality Insights?</vt:lpstr>
      <vt:lpstr>PowerPoint Presentation</vt:lpstr>
      <vt:lpstr>PowerPoint Presentation</vt:lpstr>
      <vt:lpstr>Application: Cognitive Head Hunter</vt:lpstr>
      <vt:lpstr>Application: Designer Match</vt:lpstr>
      <vt:lpstr>More information on Personality Insights</vt:lpstr>
      <vt:lpstr>How to use Personality Insights  </vt:lpstr>
      <vt:lpstr>Personality Insights using Twitter data</vt:lpstr>
      <vt:lpstr>Twitter Personality Insights Demo – Hands on</vt:lpstr>
      <vt:lpstr>Q&amp;A</vt:lpstr>
    </vt:vector>
  </TitlesOfParts>
  <Company>IBM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AMWeber</dc:creator>
  <cp:lastModifiedBy>Shaila Pervin</cp:lastModifiedBy>
  <cp:revision>391</cp:revision>
  <dcterms:created xsi:type="dcterms:W3CDTF">2015-01-21T20:04:39Z</dcterms:created>
  <dcterms:modified xsi:type="dcterms:W3CDTF">2016-02-10T23:41:19Z</dcterms:modified>
</cp:coreProperties>
</file>